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0" r:id="rId1"/>
  </p:sldMasterIdLst>
  <p:notesMasterIdLst>
    <p:notesMasterId r:id="rId14"/>
  </p:notesMasterIdLst>
  <p:sldIdLst>
    <p:sldId id="280" r:id="rId2"/>
    <p:sldId id="257" r:id="rId3"/>
    <p:sldId id="260" r:id="rId4"/>
    <p:sldId id="275" r:id="rId5"/>
    <p:sldId id="258" r:id="rId6"/>
    <p:sldId id="263" r:id="rId7"/>
    <p:sldId id="273" r:id="rId8"/>
    <p:sldId id="268" r:id="rId9"/>
    <p:sldId id="266" r:id="rId10"/>
    <p:sldId id="279" r:id="rId11"/>
    <p:sldId id="267" r:id="rId12"/>
    <p:sldId id="269" r:id="rId1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651233-4D4F-868B-4C81-E5FA09DCCAE4}" name="Andrew Watson" initials="AW" userId="cd646a5fae26a6ff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76D"/>
    <a:srgbClr val="FFCC66"/>
    <a:srgbClr val="D168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BE4D77-0297-4FE2-952B-1631BC882351}" v="8" dt="2024-10-14T16:34:11.2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 autoAdjust="0"/>
    <p:restoredTop sz="96247" autoAdjust="0"/>
  </p:normalViewPr>
  <p:slideViewPr>
    <p:cSldViewPr>
      <p:cViewPr varScale="1">
        <p:scale>
          <a:sx n="106" d="100"/>
          <a:sy n="106" d="100"/>
        </p:scale>
        <p:origin x="1116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ard Eva" userId="bffc29ae9c68ebe5" providerId="LiveId" clId="{F0BE4D77-0297-4FE2-952B-1631BC882351}"/>
    <pc:docChg chg="undo redo custSel addSld delSld modSld">
      <pc:chgData name="Leonard Eva" userId="bffc29ae9c68ebe5" providerId="LiveId" clId="{F0BE4D77-0297-4FE2-952B-1631BC882351}" dt="2024-10-18T19:09:10.351" v="1639" actId="20577"/>
      <pc:docMkLst>
        <pc:docMk/>
      </pc:docMkLst>
      <pc:sldChg chg="modSp mod">
        <pc:chgData name="Leonard Eva" userId="bffc29ae9c68ebe5" providerId="LiveId" clId="{F0BE4D77-0297-4FE2-952B-1631BC882351}" dt="2024-10-18T19:09:10.351" v="1639" actId="20577"/>
        <pc:sldMkLst>
          <pc:docMk/>
          <pc:sldMk cId="0" sldId="257"/>
        </pc:sldMkLst>
        <pc:spChg chg="mod">
          <ac:chgData name="Leonard Eva" userId="bffc29ae9c68ebe5" providerId="LiveId" clId="{F0BE4D77-0297-4FE2-952B-1631BC882351}" dt="2024-10-18T19:09:10.351" v="1639" actId="20577"/>
          <ac:spMkLst>
            <pc:docMk/>
            <pc:sldMk cId="0" sldId="257"/>
            <ac:spMk id="7171" creationId="{4085ADC2-243F-E041-D05C-150AD65C32C6}"/>
          </ac:spMkLst>
        </pc:spChg>
      </pc:sldChg>
      <pc:sldChg chg="modSp mod">
        <pc:chgData name="Leonard Eva" userId="bffc29ae9c68ebe5" providerId="LiveId" clId="{F0BE4D77-0297-4FE2-952B-1631BC882351}" dt="2024-10-08T16:05:45.510" v="39" actId="20577"/>
        <pc:sldMkLst>
          <pc:docMk/>
          <pc:sldMk cId="0" sldId="258"/>
        </pc:sldMkLst>
        <pc:spChg chg="mod">
          <ac:chgData name="Leonard Eva" userId="bffc29ae9c68ebe5" providerId="LiveId" clId="{F0BE4D77-0297-4FE2-952B-1631BC882351}" dt="2024-10-08T16:05:45.510" v="39" actId="20577"/>
          <ac:spMkLst>
            <pc:docMk/>
            <pc:sldMk cId="0" sldId="258"/>
            <ac:spMk id="10243" creationId="{FD90CA9B-C2DE-3540-9894-3AA1E00E9351}"/>
          </ac:spMkLst>
        </pc:spChg>
      </pc:sldChg>
      <pc:sldChg chg="modSp mod">
        <pc:chgData name="Leonard Eva" userId="bffc29ae9c68ebe5" providerId="LiveId" clId="{F0BE4D77-0297-4FE2-952B-1631BC882351}" dt="2024-10-08T16:57:25.585" v="1062" actId="20577"/>
        <pc:sldMkLst>
          <pc:docMk/>
          <pc:sldMk cId="0" sldId="260"/>
        </pc:sldMkLst>
        <pc:spChg chg="mod">
          <ac:chgData name="Leonard Eva" userId="bffc29ae9c68ebe5" providerId="LiveId" clId="{F0BE4D77-0297-4FE2-952B-1631BC882351}" dt="2024-10-08T16:57:25.585" v="1062" actId="20577"/>
          <ac:spMkLst>
            <pc:docMk/>
            <pc:sldMk cId="0" sldId="260"/>
            <ac:spMk id="8195" creationId="{EC1F0983-05BE-EC22-BEC8-458F4FD8FBB7}"/>
          </ac:spMkLst>
        </pc:spChg>
      </pc:sldChg>
      <pc:sldChg chg="modSp mod">
        <pc:chgData name="Leonard Eva" userId="bffc29ae9c68ebe5" providerId="LiveId" clId="{F0BE4D77-0297-4FE2-952B-1631BC882351}" dt="2024-10-08T16:21:33.919" v="166" actId="20577"/>
        <pc:sldMkLst>
          <pc:docMk/>
          <pc:sldMk cId="0" sldId="263"/>
        </pc:sldMkLst>
        <pc:spChg chg="mod">
          <ac:chgData name="Leonard Eva" userId="bffc29ae9c68ebe5" providerId="LiveId" clId="{F0BE4D77-0297-4FE2-952B-1631BC882351}" dt="2024-10-08T16:21:33.919" v="166" actId="20577"/>
          <ac:spMkLst>
            <pc:docMk/>
            <pc:sldMk cId="0" sldId="263"/>
            <ac:spMk id="11267" creationId="{4B31889E-978A-C701-21F3-D3F1B17AE131}"/>
          </ac:spMkLst>
        </pc:spChg>
      </pc:sldChg>
      <pc:sldChg chg="modSp mod">
        <pc:chgData name="Leonard Eva" userId="bffc29ae9c68ebe5" providerId="LiveId" clId="{F0BE4D77-0297-4FE2-952B-1631BC882351}" dt="2024-10-14T16:07:20.107" v="1175" actId="20577"/>
        <pc:sldMkLst>
          <pc:docMk/>
          <pc:sldMk cId="0" sldId="266"/>
        </pc:sldMkLst>
        <pc:spChg chg="mod">
          <ac:chgData name="Leonard Eva" userId="bffc29ae9c68ebe5" providerId="LiveId" clId="{F0BE4D77-0297-4FE2-952B-1631BC882351}" dt="2024-10-14T16:07:20.107" v="1175" actId="20577"/>
          <ac:spMkLst>
            <pc:docMk/>
            <pc:sldMk cId="0" sldId="266"/>
            <ac:spMk id="13315" creationId="{6D0DD64E-5DAE-F818-01FC-D90242AF0230}"/>
          </ac:spMkLst>
        </pc:spChg>
      </pc:sldChg>
      <pc:sldChg chg="delSp modSp mod">
        <pc:chgData name="Leonard Eva" userId="bffc29ae9c68ebe5" providerId="LiveId" clId="{F0BE4D77-0297-4FE2-952B-1631BC882351}" dt="2024-10-14T16:15:43.230" v="1290" actId="20577"/>
        <pc:sldMkLst>
          <pc:docMk/>
          <pc:sldMk cId="0" sldId="267"/>
        </pc:sldMkLst>
        <pc:spChg chg="del">
          <ac:chgData name="Leonard Eva" userId="bffc29ae9c68ebe5" providerId="LiveId" clId="{F0BE4D77-0297-4FE2-952B-1631BC882351}" dt="2024-10-08T16:42:21.428" v="827" actId="478"/>
          <ac:spMkLst>
            <pc:docMk/>
            <pc:sldMk cId="0" sldId="267"/>
            <ac:spMk id="13" creationId="{875D71D8-60C3-2DB8-D44C-9830D40C8CEC}"/>
          </ac:spMkLst>
        </pc:spChg>
        <pc:spChg chg="mod">
          <ac:chgData name="Leonard Eva" userId="bffc29ae9c68ebe5" providerId="LiveId" clId="{F0BE4D77-0297-4FE2-952B-1631BC882351}" dt="2024-10-08T16:43:06.398" v="898" actId="1035"/>
          <ac:spMkLst>
            <pc:docMk/>
            <pc:sldMk cId="0" sldId="267"/>
            <ac:spMk id="18" creationId="{33F8B812-BD0F-48DB-23C7-67F5643D8491}"/>
          </ac:spMkLst>
        </pc:spChg>
        <pc:spChg chg="mod">
          <ac:chgData name="Leonard Eva" userId="bffc29ae9c68ebe5" providerId="LiveId" clId="{F0BE4D77-0297-4FE2-952B-1631BC882351}" dt="2024-10-08T16:43:13.659" v="903" actId="1035"/>
          <ac:spMkLst>
            <pc:docMk/>
            <pc:sldMk cId="0" sldId="267"/>
            <ac:spMk id="19" creationId="{48DCE2D5-A320-25D7-F9B0-6F15DDC1AE5F}"/>
          </ac:spMkLst>
        </pc:spChg>
        <pc:spChg chg="mod">
          <ac:chgData name="Leonard Eva" userId="bffc29ae9c68ebe5" providerId="LiveId" clId="{F0BE4D77-0297-4FE2-952B-1631BC882351}" dt="2024-10-08T16:43:21.161" v="913" actId="1035"/>
          <ac:spMkLst>
            <pc:docMk/>
            <pc:sldMk cId="0" sldId="267"/>
            <ac:spMk id="20" creationId="{DF5B31E6-7E80-0015-523B-E3BF3988EAF1}"/>
          </ac:spMkLst>
        </pc:spChg>
        <pc:spChg chg="mod">
          <ac:chgData name="Leonard Eva" userId="bffc29ae9c68ebe5" providerId="LiveId" clId="{F0BE4D77-0297-4FE2-952B-1631BC882351}" dt="2024-10-08T16:43:24.497" v="917" actId="1035"/>
          <ac:spMkLst>
            <pc:docMk/>
            <pc:sldMk cId="0" sldId="267"/>
            <ac:spMk id="21" creationId="{23E6BE1F-4167-A9EE-2E1C-0E1CD0C19EEC}"/>
          </ac:spMkLst>
        </pc:spChg>
        <pc:spChg chg="mod">
          <ac:chgData name="Leonard Eva" userId="bffc29ae9c68ebe5" providerId="LiveId" clId="{F0BE4D77-0297-4FE2-952B-1631BC882351}" dt="2024-10-14T16:15:43.230" v="1290" actId="20577"/>
          <ac:spMkLst>
            <pc:docMk/>
            <pc:sldMk cId="0" sldId="267"/>
            <ac:spMk id="15363" creationId="{C520544D-920F-9B2B-BD78-576A33B8876E}"/>
          </ac:spMkLst>
        </pc:spChg>
        <pc:picChg chg="mod">
          <ac:chgData name="Leonard Eva" userId="bffc29ae9c68ebe5" providerId="LiveId" clId="{F0BE4D77-0297-4FE2-952B-1631BC882351}" dt="2024-10-08T16:43:27.650" v="921" actId="1035"/>
          <ac:picMkLst>
            <pc:docMk/>
            <pc:sldMk cId="0" sldId="267"/>
            <ac:picMk id="2" creationId="{DC6D9E02-43B4-7090-84BE-136B983E0721}"/>
          </ac:picMkLst>
        </pc:picChg>
        <pc:picChg chg="mod">
          <ac:chgData name="Leonard Eva" userId="bffc29ae9c68ebe5" providerId="LiveId" clId="{F0BE4D77-0297-4FE2-952B-1631BC882351}" dt="2024-10-08T16:43:18.137" v="909" actId="1036"/>
          <ac:picMkLst>
            <pc:docMk/>
            <pc:sldMk cId="0" sldId="267"/>
            <ac:picMk id="5" creationId="{35A47B8A-8D34-B7C3-3E80-0D6C17B66F69}"/>
          </ac:picMkLst>
        </pc:picChg>
        <pc:cxnChg chg="mod">
          <ac:chgData name="Leonard Eva" userId="bffc29ae9c68ebe5" providerId="LiveId" clId="{F0BE4D77-0297-4FE2-952B-1631BC882351}" dt="2024-10-08T16:43:32.858" v="922" actId="14100"/>
          <ac:cxnSpMkLst>
            <pc:docMk/>
            <pc:sldMk cId="0" sldId="267"/>
            <ac:cxnSpMk id="15" creationId="{871E5EB5-73E7-654B-A4C5-327994C7CE86}"/>
          </ac:cxnSpMkLst>
        </pc:cxnChg>
      </pc:sldChg>
      <pc:sldChg chg="modSp mod">
        <pc:chgData name="Leonard Eva" userId="bffc29ae9c68ebe5" providerId="LiveId" clId="{F0BE4D77-0297-4FE2-952B-1631BC882351}" dt="2024-10-14T17:02:08.536" v="1631" actId="20577"/>
        <pc:sldMkLst>
          <pc:docMk/>
          <pc:sldMk cId="0" sldId="268"/>
        </pc:sldMkLst>
        <pc:spChg chg="mod">
          <ac:chgData name="Leonard Eva" userId="bffc29ae9c68ebe5" providerId="LiveId" clId="{F0BE4D77-0297-4FE2-952B-1631BC882351}" dt="2024-10-14T17:02:08.536" v="1631" actId="20577"/>
          <ac:spMkLst>
            <pc:docMk/>
            <pc:sldMk cId="0" sldId="268"/>
            <ac:spMk id="3" creationId="{81D084E2-0390-6A4B-C5F0-561BCDFCA8D4}"/>
          </ac:spMkLst>
        </pc:spChg>
      </pc:sldChg>
      <pc:sldChg chg="modSp mod">
        <pc:chgData name="Leonard Eva" userId="bffc29ae9c68ebe5" providerId="LiveId" clId="{F0BE4D77-0297-4FE2-952B-1631BC882351}" dt="2024-10-14T16:35:03.110" v="1297" actId="20577"/>
        <pc:sldMkLst>
          <pc:docMk/>
          <pc:sldMk cId="0" sldId="269"/>
        </pc:sldMkLst>
        <pc:spChg chg="mod">
          <ac:chgData name="Leonard Eva" userId="bffc29ae9c68ebe5" providerId="LiveId" clId="{F0BE4D77-0297-4FE2-952B-1631BC882351}" dt="2024-10-14T16:35:03.110" v="1297" actId="20577"/>
          <ac:spMkLst>
            <pc:docMk/>
            <pc:sldMk cId="0" sldId="269"/>
            <ac:spMk id="3" creationId="{6A957D10-1AC4-AE88-48EE-CB0DAB6B026D}"/>
          </ac:spMkLst>
        </pc:spChg>
        <pc:picChg chg="mod">
          <ac:chgData name="Leonard Eva" userId="bffc29ae9c68ebe5" providerId="LiveId" clId="{F0BE4D77-0297-4FE2-952B-1631BC882351}" dt="2024-10-14T15:30:39.431" v="1145" actId="1035"/>
          <ac:picMkLst>
            <pc:docMk/>
            <pc:sldMk cId="0" sldId="269"/>
            <ac:picMk id="16388" creationId="{E789EBE8-0E2F-CA10-D425-BB7666827361}"/>
          </ac:picMkLst>
        </pc:picChg>
      </pc:sldChg>
      <pc:sldChg chg="modSp mod">
        <pc:chgData name="Leonard Eva" userId="bffc29ae9c68ebe5" providerId="LiveId" clId="{F0BE4D77-0297-4FE2-952B-1631BC882351}" dt="2024-10-14T15:59:55.428" v="1147" actId="313"/>
        <pc:sldMkLst>
          <pc:docMk/>
          <pc:sldMk cId="2402204452" sldId="273"/>
        </pc:sldMkLst>
        <pc:spChg chg="mod">
          <ac:chgData name="Leonard Eva" userId="bffc29ae9c68ebe5" providerId="LiveId" clId="{F0BE4D77-0297-4FE2-952B-1631BC882351}" dt="2024-10-14T15:59:55.428" v="1147" actId="313"/>
          <ac:spMkLst>
            <pc:docMk/>
            <pc:sldMk cId="2402204452" sldId="273"/>
            <ac:spMk id="3" creationId="{4BABA544-B236-B5A3-A01B-34AE24C581EF}"/>
          </ac:spMkLst>
        </pc:spChg>
      </pc:sldChg>
      <pc:sldChg chg="modSp mod">
        <pc:chgData name="Leonard Eva" userId="bffc29ae9c68ebe5" providerId="LiveId" clId="{F0BE4D77-0297-4FE2-952B-1631BC882351}" dt="2024-10-14T17:30:56.743" v="1636" actId="20577"/>
        <pc:sldMkLst>
          <pc:docMk/>
          <pc:sldMk cId="0" sldId="275"/>
        </pc:sldMkLst>
        <pc:spChg chg="mod">
          <ac:chgData name="Leonard Eva" userId="bffc29ae9c68ebe5" providerId="LiveId" clId="{F0BE4D77-0297-4FE2-952B-1631BC882351}" dt="2024-10-14T17:30:56.743" v="1636" actId="20577"/>
          <ac:spMkLst>
            <pc:docMk/>
            <pc:sldMk cId="0" sldId="275"/>
            <ac:spMk id="11268" creationId="{3F38BE02-CDF6-84F0-231A-A4DFAE493E38}"/>
          </ac:spMkLst>
        </pc:spChg>
      </pc:sldChg>
      <pc:sldChg chg="del">
        <pc:chgData name="Leonard Eva" userId="bffc29ae9c68ebe5" providerId="LiveId" clId="{F0BE4D77-0297-4FE2-952B-1631BC882351}" dt="2024-10-08T15:59:42.427" v="1" actId="2696"/>
        <pc:sldMkLst>
          <pc:docMk/>
          <pc:sldMk cId="0" sldId="277"/>
        </pc:sldMkLst>
      </pc:sldChg>
      <pc:sldChg chg="modSp mod">
        <pc:chgData name="Leonard Eva" userId="bffc29ae9c68ebe5" providerId="LiveId" clId="{F0BE4D77-0297-4FE2-952B-1631BC882351}" dt="2024-10-14T16:13:44.206" v="1269" actId="20577"/>
        <pc:sldMkLst>
          <pc:docMk/>
          <pc:sldMk cId="0" sldId="279"/>
        </pc:sldMkLst>
        <pc:spChg chg="mod">
          <ac:chgData name="Leonard Eva" userId="bffc29ae9c68ebe5" providerId="LiveId" clId="{F0BE4D77-0297-4FE2-952B-1631BC882351}" dt="2024-10-14T16:13:44.206" v="1269" actId="20577"/>
          <ac:spMkLst>
            <pc:docMk/>
            <pc:sldMk cId="0" sldId="279"/>
            <ac:spMk id="14339" creationId="{C5C75DFE-F5CB-A93D-2B36-0880351AB340}"/>
          </ac:spMkLst>
        </pc:spChg>
        <pc:picChg chg="mod">
          <ac:chgData name="Leonard Eva" userId="bffc29ae9c68ebe5" providerId="LiveId" clId="{F0BE4D77-0297-4FE2-952B-1631BC882351}" dt="2024-10-08T17:13:42.277" v="1121" actId="14100"/>
          <ac:picMkLst>
            <pc:docMk/>
            <pc:sldMk cId="0" sldId="279"/>
            <ac:picMk id="5" creationId="{A32DD4E9-DF18-418D-3794-5086540BE6FD}"/>
          </ac:picMkLst>
        </pc:picChg>
        <pc:picChg chg="mod">
          <ac:chgData name="Leonard Eva" userId="bffc29ae9c68ebe5" providerId="LiveId" clId="{F0BE4D77-0297-4FE2-952B-1631BC882351}" dt="2024-10-08T17:13:58.846" v="1123" actId="14100"/>
          <ac:picMkLst>
            <pc:docMk/>
            <pc:sldMk cId="0" sldId="279"/>
            <ac:picMk id="6" creationId="{5D7AF9AA-8C48-049F-17DE-72B40AF552FC}"/>
          </ac:picMkLst>
        </pc:picChg>
        <pc:picChg chg="mod">
          <ac:chgData name="Leonard Eva" userId="bffc29ae9c68ebe5" providerId="LiveId" clId="{F0BE4D77-0297-4FE2-952B-1631BC882351}" dt="2024-10-08T17:14:12.251" v="1124" actId="14100"/>
          <ac:picMkLst>
            <pc:docMk/>
            <pc:sldMk cId="0" sldId="279"/>
            <ac:picMk id="7" creationId="{601FCB47-4A82-0B9E-7EC3-AF12B17AD5F2}"/>
          </ac:picMkLst>
        </pc:picChg>
        <pc:picChg chg="mod">
          <ac:chgData name="Leonard Eva" userId="bffc29ae9c68ebe5" providerId="LiveId" clId="{F0BE4D77-0297-4FE2-952B-1631BC882351}" dt="2024-10-08T17:14:23.057" v="1131" actId="1035"/>
          <ac:picMkLst>
            <pc:docMk/>
            <pc:sldMk cId="0" sldId="279"/>
            <ac:picMk id="8" creationId="{B3FDB229-CAE0-2708-1403-F201AAEC84EC}"/>
          </ac:picMkLst>
        </pc:picChg>
        <pc:picChg chg="mod">
          <ac:chgData name="Leonard Eva" userId="bffc29ae9c68ebe5" providerId="LiveId" clId="{F0BE4D77-0297-4FE2-952B-1631BC882351}" dt="2024-10-08T17:14:39.017" v="1132" actId="1035"/>
          <ac:picMkLst>
            <pc:docMk/>
            <pc:sldMk cId="0" sldId="279"/>
            <ac:picMk id="11" creationId="{86114125-D931-04BD-427F-DA731AFAF333}"/>
          </ac:picMkLst>
        </pc:picChg>
      </pc:sldChg>
      <pc:sldChg chg="add">
        <pc:chgData name="Leonard Eva" userId="bffc29ae9c68ebe5" providerId="LiveId" clId="{F0BE4D77-0297-4FE2-952B-1631BC882351}" dt="2024-10-08T15:59:24.781" v="0"/>
        <pc:sldMkLst>
          <pc:docMk/>
          <pc:sldMk cId="0" sldId="280"/>
        </pc:sldMkLst>
      </pc:sldChg>
    </pc:docChg>
  </pc:docChgLst>
  <pc:docChgLst>
    <pc:chgData name="Leonard Eva" userId="bffc29ae9c68ebe5" providerId="LiveId" clId="{6B49CFB6-1693-406D-A03A-0BEE339922CA}"/>
    <pc:docChg chg="custSel modSld">
      <pc:chgData name="Leonard Eva" userId="bffc29ae9c68ebe5" providerId="LiveId" clId="{6B49CFB6-1693-406D-A03A-0BEE339922CA}" dt="2024-09-10T02:41:35.485" v="184" actId="20577"/>
      <pc:docMkLst>
        <pc:docMk/>
      </pc:docMkLst>
      <pc:sldChg chg="modSp mod">
        <pc:chgData name="Leonard Eva" userId="bffc29ae9c68ebe5" providerId="LiveId" clId="{6B49CFB6-1693-406D-A03A-0BEE339922CA}" dt="2024-09-10T02:41:35.485" v="184" actId="20577"/>
        <pc:sldMkLst>
          <pc:docMk/>
          <pc:sldMk cId="2402204452" sldId="273"/>
        </pc:sldMkLst>
        <pc:spChg chg="mod">
          <ac:chgData name="Leonard Eva" userId="bffc29ae9c68ebe5" providerId="LiveId" clId="{6B49CFB6-1693-406D-A03A-0BEE339922CA}" dt="2024-09-10T02:41:35.485" v="184" actId="20577"/>
          <ac:spMkLst>
            <pc:docMk/>
            <pc:sldMk cId="2402204452" sldId="273"/>
            <ac:spMk id="3" creationId="{4BABA544-B236-B5A3-A01B-34AE24C581E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3A2311-F6AA-FDF9-F35A-7766E05D6E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FD8E66-014C-0B0D-2CF7-072445491F5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196E6C4-0379-4725-94EC-50A047C5CFFB}" type="datetimeFigureOut">
              <a:rPr lang="en-US"/>
              <a:pPr>
                <a:defRPr/>
              </a:pPr>
              <a:t>10/18/2024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F5BD34B-C86C-A214-4B0A-2D49F81996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7D673B6-7C23-37D6-9CCC-2C61F08237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A55964-8D9A-7FC4-72AA-141EC3088A1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C15FB-66B3-B454-C7FF-5AEFCEE91D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5D34EFB-753D-4491-9BB9-ECCC94AEFA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D34EFB-753D-4491-9BB9-ECCC94AEFA29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234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D34EFB-753D-4491-9BB9-ECCC94AEFA29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Date Placeholder 29">
            <a:extLst>
              <a:ext uri="{FF2B5EF4-FFF2-40B4-BE49-F238E27FC236}">
                <a16:creationId xmlns:a16="http://schemas.microsoft.com/office/drawing/2014/main" id="{FDBF941A-A2B7-66DD-4636-ECB87F57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B9381-9D01-46B3-ACAB-DC580E1AC2CA}" type="datetimeFigureOut">
              <a:rPr lang="en-US"/>
              <a:pPr>
                <a:defRPr/>
              </a:pPr>
              <a:t>10/18/2024</a:t>
            </a:fld>
            <a:endParaRPr lang="en-US"/>
          </a:p>
        </p:txBody>
      </p:sp>
      <p:sp>
        <p:nvSpPr>
          <p:cNvPr id="3" name="Footer Placeholder 18">
            <a:extLst>
              <a:ext uri="{FF2B5EF4-FFF2-40B4-BE49-F238E27FC236}">
                <a16:creationId xmlns:a16="http://schemas.microsoft.com/office/drawing/2014/main" id="{AEABF3DD-9E57-A48D-C820-59741AD4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6">
            <a:extLst>
              <a:ext uri="{FF2B5EF4-FFF2-40B4-BE49-F238E27FC236}">
                <a16:creationId xmlns:a16="http://schemas.microsoft.com/office/drawing/2014/main" id="{DA2ABD84-0891-1AEC-7EE1-38C2DCF23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1250FA4B-D623-417B-B955-EB046B45AA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7422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965E4FD1-B7F0-A23E-895E-7C918C9BF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2CD53-0763-4778-A0EC-64A69DE5A4CF}" type="datetimeFigureOut">
              <a:rPr lang="en-US"/>
              <a:pPr>
                <a:defRPr/>
              </a:pPr>
              <a:t>10/18/2024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D60D0C0B-7CCE-A741-0819-D2CDC5F98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CD4109DE-D84C-B367-7F08-F395BAA5F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CD95B-03FD-4E60-934E-1FD10BEA40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927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E1EE6E6B-1E14-5E8D-ACD0-A3A36B40C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DDBA4-8542-46B5-9617-C51206692EFE}" type="datetimeFigureOut">
              <a:rPr lang="en-US"/>
              <a:pPr>
                <a:defRPr/>
              </a:pPr>
              <a:t>10/18/2024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78EA1A27-9B49-3507-5AC0-E2EBD4444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F31EB743-D5D0-15F0-8676-DB61326FC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0DCB4-A9EC-4CA9-AECB-08272F1ACC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705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49EF910E-58B2-39A5-84DE-9A563356C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59FC6-1456-4E53-A330-78D87CD8770B}" type="datetimeFigureOut">
              <a:rPr lang="en-US"/>
              <a:pPr>
                <a:defRPr/>
              </a:pPr>
              <a:t>10/18/2024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15C1CFDF-707F-28CD-B588-B7C561CAE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CC8928A3-7614-275F-F0EA-4516CD478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A1116-5BD9-484E-96AC-5C63386171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0550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EE9AD-1CEE-15B7-C98D-0C9CE1129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F82C7-E45C-4211-8ECB-47CF95FFC64E}" type="datetimeFigureOut">
              <a:rPr lang="en-US"/>
              <a:pPr>
                <a:defRPr/>
              </a:pPr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9C5C8-D4EF-A7CE-C1AF-DB241A291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96D85-526B-BD53-676D-C667E6E75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05C7AA42-C994-4EAB-9340-346616C58C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3604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43A9CD5B-74EB-58FE-F166-6ED55518C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976AF-41F0-4ADA-B7B5-497682762269}" type="datetimeFigureOut">
              <a:rPr lang="en-US"/>
              <a:pPr>
                <a:defRPr/>
              </a:pPr>
              <a:t>10/18/2024</a:t>
            </a:fld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FBE15C12-33E7-0622-4A47-AEBAC6D8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376A5E3E-CB73-FC4F-9076-11909F785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4336B-695A-484B-864A-203A9C6F7D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2157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4BBD1E13-A04E-6F56-4F03-CF99A3C49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BFF1C-4CEE-4717-80BB-AF4636183063}" type="datetimeFigureOut">
              <a:rPr lang="en-US"/>
              <a:pPr>
                <a:defRPr/>
              </a:pPr>
              <a:t>10/18/2024</a:t>
            </a:fld>
            <a:endParaRPr lang="en-US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886392EA-6F91-FBA1-26A1-1DC1B697B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9D063E51-7F31-D830-8BB1-5545423DC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1DDB2-D4AC-4681-9DEF-9789CD7680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216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76BA003C-94E8-995B-6A65-F93878AA8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39393-BCA0-4A7C-AC62-8863FA85090C}" type="datetimeFigureOut">
              <a:rPr lang="en-US"/>
              <a:pPr>
                <a:defRPr/>
              </a:pPr>
              <a:t>10/18/2024</a:t>
            </a:fld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4D93C037-A1B0-6A55-FCDA-D251151C0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0BA4C5E9-54AB-1805-C9FB-9EFB0BA19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2750-1FD5-424D-8577-5F0EB2C0BC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836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4C953CFA-BC4C-E9E0-CB85-C930AD60D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06D72-4CB2-4157-BC72-E0324F7D6A32}" type="datetimeFigureOut">
              <a:rPr lang="en-US"/>
              <a:pPr>
                <a:defRPr/>
              </a:pPr>
              <a:t>10/18/2024</a:t>
            </a:fld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95353FDC-9741-A50B-348C-CDCBE14D2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0C533A2B-17A4-72F1-7311-6ABF05970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BCDCD-A57A-48B2-8CE1-C1FC563F92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689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893D3DA1-AFDE-AD01-FA3F-5092ACD7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55397-4205-4736-8573-D3975FD1CEAB}" type="datetimeFigureOut">
              <a:rPr lang="en-US"/>
              <a:pPr>
                <a:defRPr/>
              </a:pPr>
              <a:t>10/18/2024</a:t>
            </a:fld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921A5BB8-8118-83BE-00EA-77DCC1347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F3372D23-D8F5-6CEF-A27B-2C095D1CA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A75C8-A01E-4704-9211-54519AB67F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881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id="{2DBFD1A4-5C4C-0C16-4D59-9BB8B2841D19}"/>
              </a:ext>
            </a:extLst>
          </p:cNvPr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5322B427-1BD8-4187-8752-8BF4FFE205E4}"/>
              </a:ext>
            </a:extLst>
          </p:cNvPr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50B38261-2DDC-8B4B-7A24-A86C17617579}"/>
              </a:ext>
            </a:extLst>
          </p:cNvPr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E2549287-9375-2D6F-4404-7BE430EB0A76}"/>
              </a:ext>
            </a:extLst>
          </p:cNvPr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98E349AB-0E70-6523-4BF3-238D1B0A2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819C-2A0E-4D35-9EA9-F22785F96D02}" type="datetimeFigureOut">
              <a:rPr lang="en-US"/>
              <a:pPr>
                <a:defRPr/>
              </a:pPr>
              <a:t>10/18/2024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E67D3E5B-CA23-63C6-20EC-04277E430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F8DE104B-01F1-49FA-0DC6-E297A55B7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133E3A-E9DC-4EBA-BC74-406FCC4EDC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7189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EA656530-953F-ABEF-5537-55B1875C5828}"/>
              </a:ext>
            </a:extLst>
          </p:cNvPr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B62E6AA1-01FB-F1C3-1742-BD4A2E112AE6}"/>
              </a:ext>
            </a:extLst>
          </p:cNvPr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86CA80E6-BC44-4339-67B7-AF78B8EF621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F2EB54F2-0CD9-5739-C716-57AA544B54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1A50234-FD5D-53DA-1CF1-EA7B8189D2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33A133-07D6-4CB0-9B71-5C7981245599}" type="datetimeFigureOut">
              <a:rPr lang="en-US"/>
              <a:pPr>
                <a:defRPr/>
              </a:pPr>
              <a:t>10/18/2024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989CEEE-4515-1B9F-DF7E-C16D265CF5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6C10D282-8DB7-676A-895D-238B3B3DA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A46AA4FC-5AE9-4D27-B1D0-7BC874FD3E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9CE44765-944D-19A4-3ACA-323F5E04C454}"/>
              </a:ext>
            </a:extLst>
          </p:cNvPr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2E7E58-EC47-45F8-C4F5-DA78F758F466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7BC7934-B2C0-2B54-84FA-311FF63D4431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055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1" r:id="rId1"/>
    <p:sldLayoutId id="2147484632" r:id="rId2"/>
    <p:sldLayoutId id="2147484633" r:id="rId3"/>
    <p:sldLayoutId id="2147484634" r:id="rId4"/>
    <p:sldLayoutId id="2147484635" r:id="rId5"/>
    <p:sldLayoutId id="2147484636" r:id="rId6"/>
    <p:sldLayoutId id="2147484637" r:id="rId7"/>
    <p:sldLayoutId id="2147484638" r:id="rId8"/>
    <p:sldLayoutId id="2147484639" r:id="rId9"/>
    <p:sldLayoutId id="2147484640" r:id="rId10"/>
    <p:sldLayoutId id="21474846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ertechx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5.png"/><Relationship Id="rId7" Type="http://schemas.openxmlformats.org/officeDocument/2006/relationships/image" Target="../media/image20.jpg"/><Relationship Id="rId2" Type="http://schemas.openxmlformats.org/officeDocument/2006/relationships/hyperlink" Target="https://lertechx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jpeg"/><Relationship Id="rId7" Type="http://schemas.openxmlformats.org/officeDocument/2006/relationships/hyperlink" Target="https://lertechx.com/" TargetMode="External"/><Relationship Id="rId2" Type="http://schemas.openxmlformats.org/officeDocument/2006/relationships/hyperlink" Target="https://www.mckinsey.com/industries/electric-power-and-natural-gas/our-insights/renewable-energy-development-in-a-net-zero-world-land-permits-and-grid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rtechx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rtechx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lertechx.com/" TargetMode="Externa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rtechx.com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lertechx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lertechx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lertechx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A83000-8DE1-B41D-2483-2860FAADB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83785"/>
            <a:ext cx="9144000" cy="5482841"/>
          </a:xfrm>
          <a:prstGeom prst="rect">
            <a:avLst/>
          </a:prstGeom>
        </p:spPr>
      </p:pic>
      <p:sp>
        <p:nvSpPr>
          <p:cNvPr id="2050" name="Title 1">
            <a:extLst>
              <a:ext uri="{FF2B5EF4-FFF2-40B4-BE49-F238E27FC236}">
                <a16:creationId xmlns:a16="http://schemas.microsoft.com/office/drawing/2014/main" id="{411253FC-18E2-76F0-A9E6-8345986C6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1800" y="0"/>
            <a:ext cx="7696200" cy="1371600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  <a:ea typeface="Yu Gothic UI Light" pitchFamily="34" charset="-128"/>
              </a:rPr>
              <a:t>LERTECHX</a:t>
            </a:r>
            <a:r>
              <a:rPr lang="en-CA" sz="3200" dirty="0">
                <a:solidFill>
                  <a:srgbClr val="FFC000"/>
                </a:solidFill>
                <a:latin typeface="Copperplate Gothic Bold" panose="020E0705020206020404" pitchFamily="34" charset="0"/>
                <a:ea typeface="Yu Gothic UI Light" pitchFamily="34" charset="-128"/>
              </a:rPr>
              <a:t> RENEWABLE ENERGY</a:t>
            </a:r>
            <a:br>
              <a:rPr lang="en-CA" sz="3200" dirty="0">
                <a:solidFill>
                  <a:srgbClr val="FFC000"/>
                </a:solidFill>
                <a:latin typeface="Arial Black" pitchFamily="34" charset="0"/>
                <a:ea typeface="Yu Gothic UI Light" pitchFamily="34" charset="-128"/>
              </a:rPr>
            </a:br>
            <a:r>
              <a:rPr lang="en-CA" sz="1400" dirty="0">
                <a:solidFill>
                  <a:srgbClr val="FFC000"/>
                </a:solidFill>
                <a:latin typeface="Arial Black" pitchFamily="34" charset="0"/>
                <a:ea typeface="Yu Gothic UI Light" pitchFamily="34" charset="-128"/>
              </a:rPr>
              <a:t> </a:t>
            </a:r>
            <a:br>
              <a:rPr lang="en-CA" sz="3200" dirty="0">
                <a:solidFill>
                  <a:srgbClr val="FFC000"/>
                </a:solidFill>
                <a:latin typeface="Arial Black" pitchFamily="34" charset="0"/>
                <a:ea typeface="Yu Gothic UI Light" pitchFamily="34" charset="-128"/>
              </a:rPr>
            </a:br>
            <a:r>
              <a:rPr lang="en-CA" sz="1800" dirty="0">
                <a:solidFill>
                  <a:srgbClr val="FFC000"/>
                </a:solidFill>
                <a:latin typeface="Arial Black" pitchFamily="34" charset="0"/>
                <a:ea typeface="Yu Gothic UI Light" pitchFamily="34" charset="-128"/>
              </a:rPr>
              <a:t> RAIN POWER FOR SUSTAINABILITY AND COST REDUCTION</a:t>
            </a:r>
            <a:endParaRPr lang="en-US" sz="1800" dirty="0">
              <a:solidFill>
                <a:srgbClr val="FFC000"/>
              </a:solidFill>
              <a:latin typeface="Arial Black" pitchFamily="34" charset="0"/>
              <a:ea typeface="Yu Gothic UI Light" pitchFamily="34" charset="-128"/>
            </a:endParaRPr>
          </a:p>
        </p:txBody>
      </p:sp>
      <p:grpSp>
        <p:nvGrpSpPr>
          <p:cNvPr id="6148" name="Group 26">
            <a:extLst>
              <a:ext uri="{FF2B5EF4-FFF2-40B4-BE49-F238E27FC236}">
                <a16:creationId xmlns:a16="http://schemas.microsoft.com/office/drawing/2014/main" id="{F47741D8-7802-CB37-4303-490020C1A752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2133596"/>
            <a:ext cx="6553200" cy="3581405"/>
            <a:chOff x="1371602" y="2971802"/>
            <a:chExt cx="6577295" cy="3382450"/>
          </a:xfrm>
        </p:grpSpPr>
        <p:sp>
          <p:nvSpPr>
            <p:cNvPr id="6150" name="Rectangle 6">
              <a:extLst>
                <a:ext uri="{FF2B5EF4-FFF2-40B4-BE49-F238E27FC236}">
                  <a16:creationId xmlns:a16="http://schemas.microsoft.com/office/drawing/2014/main" id="{E3D76929-DF21-C4E3-B4AC-B7B0E0E87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8175" y="3244850"/>
              <a:ext cx="2028825" cy="348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 2" panose="05020102010507070707" pitchFamily="18" charset="2"/>
                <a:buNone/>
                <a:tabLst/>
                <a:defRPr/>
              </a:pPr>
              <a:r>
                <a:rPr kumimoji="0" lang="en-CA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52" name="Rectangle 13">
              <a:extLst>
                <a:ext uri="{FF2B5EF4-FFF2-40B4-BE49-F238E27FC236}">
                  <a16:creationId xmlns:a16="http://schemas.microsoft.com/office/drawing/2014/main" id="{F1F4A950-5012-BDAB-82DE-566333BF7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2" y="2971802"/>
              <a:ext cx="6577295" cy="1104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 2" panose="05020102010507070707" pitchFamily="18" charset="2"/>
                <a:buNone/>
                <a:tabLst/>
                <a:defRPr/>
              </a:pPr>
              <a:r>
                <a:rPr kumimoji="0" lang="en-CA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Impact" panose="020B080603090205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CLEAN ENERGY GENERATION AND STORAGE       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 2" panose="05020102010507070707" pitchFamily="18" charset="2"/>
                <a:buNone/>
                <a:tabLst/>
                <a:defRPr/>
              </a:pPr>
              <a:r>
                <a:rPr kumimoji="0" lang="en-CA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      </a:t>
              </a:r>
            </a:p>
          </p:txBody>
        </p:sp>
        <p:sp>
          <p:nvSpPr>
            <p:cNvPr id="6154" name="Rectangle 15">
              <a:extLst>
                <a:ext uri="{FF2B5EF4-FFF2-40B4-BE49-F238E27FC236}">
                  <a16:creationId xmlns:a16="http://schemas.microsoft.com/office/drawing/2014/main" id="{019E721C-B0EE-12DF-7AB8-9B9200DAC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0486" y="6005438"/>
              <a:ext cx="6118411" cy="348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 2" panose="05020102010507070707" pitchFamily="18" charset="2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3CFDA35-7C57-5974-BB90-3A64B479890B}"/>
              </a:ext>
            </a:extLst>
          </p:cNvPr>
          <p:cNvSpPr txBox="1"/>
          <p:nvPr/>
        </p:nvSpPr>
        <p:spPr>
          <a:xfrm>
            <a:off x="3667124" y="5020725"/>
            <a:ext cx="5781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THE RAINWATER TECHNOLOGY IS 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WHEN THE SOLAR OR WIND SYSTEM IS OFF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8B10B91-80C6-FEEA-2D08-8C99556601BF}"/>
              </a:ext>
            </a:extLst>
          </p:cNvPr>
          <p:cNvGrpSpPr/>
          <p:nvPr/>
        </p:nvGrpSpPr>
        <p:grpSpPr>
          <a:xfrm>
            <a:off x="1524000" y="8626"/>
            <a:ext cx="1524000" cy="1371600"/>
            <a:chOff x="0" y="0"/>
            <a:chExt cx="1524000" cy="1371600"/>
          </a:xfrm>
        </p:grpSpPr>
        <p:pic>
          <p:nvPicPr>
            <p:cNvPr id="6155" name="Picture 6" descr="517c18d73a1349029e23afe3037af5ea 2.png">
              <a:hlinkClick r:id="rId3"/>
              <a:extLst>
                <a:ext uri="{FF2B5EF4-FFF2-40B4-BE49-F238E27FC236}">
                  <a16:creationId xmlns:a16="http://schemas.microsoft.com/office/drawing/2014/main" id="{67888EE6-D3F4-8286-9E20-141C96894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47800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BF3D621-E4C0-5772-8379-C49F55FA12EE}"/>
                </a:ext>
              </a:extLst>
            </p:cNvPr>
            <p:cNvSpPr txBox="1"/>
            <p:nvPr/>
          </p:nvSpPr>
          <p:spPr>
            <a:xfrm>
              <a:off x="0" y="1186934"/>
              <a:ext cx="15240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LEONARD.EVA@LERTECHX.COM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9935534F-9F7D-FFDF-5A8E-077E146EA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0"/>
            <a:ext cx="7696200" cy="1344168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latin typeface="Copperplate Gothic Bold" panose="020E0705020206020404" pitchFamily="34" charset="0"/>
              </a:rPr>
              <a:t>Team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C5C75DFE-F5CB-A93D-2B36-0880351AB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3906" y="1269742"/>
            <a:ext cx="9144000" cy="5513832"/>
          </a:xfrm>
        </p:spPr>
        <p:txBody>
          <a:bodyPr/>
          <a:lstStyle/>
          <a:p>
            <a:pPr marL="0" indent="0" eaLnBrk="1" hangingPunct="1">
              <a:buClrTx/>
              <a:buNone/>
            </a:pPr>
            <a:endParaRPr lang="en-CA" altLang="en-US" sz="2000" dirty="0"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eaLnBrk="1" hangingPunct="1">
              <a:buClrTx/>
            </a:pPr>
            <a:r>
              <a:rPr lang="en-CA" altLang="en-US" sz="1800" dirty="0">
                <a:latin typeface="Lucida Bright" panose="02040602050505020304" pitchFamily="18" charset="0"/>
                <a:cs typeface="Arial" panose="020B0604020202020204" pitchFamily="34" charset="0"/>
              </a:rPr>
              <a:t>Leonard Eva   </a:t>
            </a:r>
            <a:r>
              <a:rPr lang="en-CA" altLang="en-US" sz="2000" dirty="0">
                <a:latin typeface="Lucida Bright" panose="02040602050505020304" pitchFamily="18" charset="0"/>
                <a:cs typeface="Arial" panose="020B0604020202020204" pitchFamily="34" charset="0"/>
              </a:rPr>
              <a:t>CEO</a:t>
            </a:r>
            <a:r>
              <a:rPr lang="en-CA" altLang="en-US" sz="1800" dirty="0">
                <a:latin typeface="Lucida Bright" panose="02040602050505020304" pitchFamily="18" charset="0"/>
                <a:cs typeface="Arial" panose="020B0604020202020204" pitchFamily="34" charset="0"/>
              </a:rPr>
              <a:t>                             </a:t>
            </a:r>
            <a:endParaRPr lang="en-CA" altLang="en-US" sz="2000" b="1" dirty="0"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CA" altLang="en-US" sz="2000" dirty="0">
                <a:latin typeface="Lucida Bright" panose="02040602050505020304" pitchFamily="18" charset="0"/>
                <a:cs typeface="Arial" panose="020B0604020202020204" pitchFamily="34" charset="0"/>
              </a:rPr>
              <a:t>    </a:t>
            </a:r>
            <a:r>
              <a:rPr lang="en-CA" altLang="en-US" sz="1600" b="1" dirty="0">
                <a:latin typeface="Lucida Bright" panose="02040602050505020304" pitchFamily="18" charset="0"/>
                <a:cs typeface="Arial" panose="020B0604020202020204" pitchFamily="34" charset="0"/>
              </a:rPr>
              <a:t>Industrial Engineer</a:t>
            </a:r>
            <a:r>
              <a:rPr lang="en-CA" altLang="en-US" sz="1600" dirty="0">
                <a:latin typeface="Lucida Bright" panose="02040602050505020304" pitchFamily="18" charset="0"/>
                <a:cs typeface="Arial" panose="020B0604020202020204" pitchFamily="34" charset="0"/>
              </a:rPr>
              <a:t>, Human Resources Cert., Six Sigma Green Belt ASQ,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CA" altLang="en-US" sz="1600" b="1" dirty="0">
                <a:latin typeface="Lucida Bright" panose="02040602050505020304" pitchFamily="18" charset="0"/>
                <a:cs typeface="Arial" panose="020B0604020202020204" pitchFamily="34" charset="0"/>
              </a:rPr>
              <a:t>     Inventor </a:t>
            </a:r>
            <a:r>
              <a:rPr lang="en-CA" altLang="en-US" sz="1600" dirty="0">
                <a:latin typeface="Lucida Bright" panose="02040602050505020304" pitchFamily="18" charset="0"/>
                <a:cs typeface="Arial" panose="020B0604020202020204" pitchFamily="34" charset="0"/>
              </a:rPr>
              <a:t>: US patent granted, Canada and UK patent pending.</a:t>
            </a:r>
            <a:endParaRPr lang="en-CA" altLang="en-US" sz="1800" b="1" dirty="0"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eaLnBrk="1" hangingPunct="1">
              <a:buClrTx/>
            </a:pPr>
            <a:r>
              <a:rPr lang="en-CA" altLang="en-US" sz="1800" dirty="0">
                <a:latin typeface="Lucida Bright" panose="02040602050505020304" pitchFamily="18" charset="0"/>
                <a:cs typeface="Arial" panose="020B0604020202020204" pitchFamily="34" charset="0"/>
              </a:rPr>
              <a:t>Simona Eva    COO</a:t>
            </a:r>
          </a:p>
          <a:p>
            <a:pPr marL="0" indent="0" eaLnBrk="1" hangingPunct="1">
              <a:buClrTx/>
              <a:buNone/>
            </a:pPr>
            <a:r>
              <a:rPr lang="en-CA" altLang="en-US" sz="1800" dirty="0">
                <a:latin typeface="Lucida Bright" panose="02040602050505020304" pitchFamily="18" charset="0"/>
                <a:cs typeface="Arial" panose="020B0604020202020204" pitchFamily="34" charset="0"/>
              </a:rPr>
              <a:t>    </a:t>
            </a:r>
            <a:r>
              <a:rPr lang="en-CA" altLang="en-US" sz="1600" b="1" dirty="0">
                <a:latin typeface="Lucida Bright" panose="02040602050505020304" pitchFamily="18" charset="0"/>
                <a:cs typeface="Arial" panose="020B0604020202020204" pitchFamily="34" charset="0"/>
              </a:rPr>
              <a:t>Marketing and Business Development    </a:t>
            </a:r>
            <a:endParaRPr lang="en-CA" altLang="en-US" sz="1800" dirty="0"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marL="0" indent="0" eaLnBrk="1" hangingPunct="1">
              <a:buClrTx/>
              <a:buNone/>
            </a:pPr>
            <a:r>
              <a:rPr lang="en-CA" altLang="en-US" sz="1600" dirty="0">
                <a:latin typeface="Lucida Bright" panose="02040602050505020304" pitchFamily="18" charset="0"/>
                <a:cs typeface="Arial" panose="020B0604020202020204" pitchFamily="34" charset="0"/>
              </a:rPr>
              <a:t>     Univ. UTI , B.Scs. Physics-Chemistry </a:t>
            </a:r>
          </a:p>
          <a:p>
            <a:pPr eaLnBrk="1" hangingPunct="1">
              <a:buClrTx/>
            </a:pPr>
            <a:r>
              <a:rPr lang="en-CA" altLang="en-US" sz="1800" dirty="0">
                <a:latin typeface="Lucida Bright" panose="02040602050505020304" pitchFamily="18" charset="0"/>
                <a:cs typeface="Arial" panose="020B0604020202020204" pitchFamily="34" charset="0"/>
              </a:rPr>
              <a:t>Lana Harper   Adviser</a:t>
            </a:r>
          </a:p>
          <a:p>
            <a:pPr marL="0" indent="0" eaLnBrk="1" hangingPunct="1">
              <a:buClrTx/>
              <a:buNone/>
            </a:pPr>
            <a:r>
              <a:rPr lang="en-CA" altLang="en-US" sz="1800" dirty="0">
                <a:latin typeface="Lucida Bright" panose="02040602050505020304" pitchFamily="18" charset="0"/>
                <a:cs typeface="Arial" panose="020B0604020202020204" pitchFamily="34" charset="0"/>
              </a:rPr>
              <a:t>    </a:t>
            </a:r>
            <a:r>
              <a:rPr lang="en-CA" altLang="en-US" sz="1600" b="1" dirty="0">
                <a:latin typeface="Lucida Bright" panose="02040602050505020304" pitchFamily="18" charset="0"/>
                <a:cs typeface="Arial" panose="020B0604020202020204" pitchFamily="34" charset="0"/>
              </a:rPr>
              <a:t>Marketing and Business Development     </a:t>
            </a:r>
            <a:endParaRPr lang="en-CA" altLang="en-US" sz="1800" b="1" dirty="0"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marL="0" indent="0" eaLnBrk="1" hangingPunct="1">
              <a:buClrTx/>
              <a:buNone/>
            </a:pPr>
            <a:r>
              <a:rPr lang="en-CA" altLang="en-US" sz="1600" dirty="0">
                <a:latin typeface="Lucida Bright" panose="02040602050505020304" pitchFamily="18" charset="0"/>
                <a:cs typeface="Arial" panose="020B0604020202020204" pitchFamily="34" charset="0"/>
              </a:rPr>
              <a:t>     Hanoi University BArch , B.Scs., Emergent Markets Sales Experience</a:t>
            </a:r>
            <a:endParaRPr lang="en-CA" altLang="en-US" sz="1800" dirty="0"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eaLnBrk="1" hangingPunct="1">
              <a:buClrTx/>
            </a:pPr>
            <a:r>
              <a:rPr lang="en-CA" altLang="en-US" sz="1800" dirty="0">
                <a:latin typeface="Lucida Bright" panose="02040602050505020304" pitchFamily="18" charset="0"/>
                <a:cs typeface="Arial" panose="020B0604020202020204" pitchFamily="34" charset="0"/>
              </a:rPr>
              <a:t>Peter </a:t>
            </a:r>
            <a:r>
              <a:rPr lang="en-CA" altLang="en-US" sz="1800" dirty="0" err="1">
                <a:latin typeface="Lucida Bright" panose="02040602050505020304" pitchFamily="18" charset="0"/>
                <a:cs typeface="Arial" panose="020B0604020202020204" pitchFamily="34" charset="0"/>
              </a:rPr>
              <a:t>Dabija</a:t>
            </a:r>
            <a:r>
              <a:rPr lang="en-CA" altLang="en-US" sz="1800" dirty="0">
                <a:latin typeface="Lucida Bright" panose="02040602050505020304" pitchFamily="18" charset="0"/>
                <a:cs typeface="Arial" panose="020B0604020202020204" pitchFamily="34" charset="0"/>
              </a:rPr>
              <a:t>  Adviser                           </a:t>
            </a:r>
            <a:endParaRPr lang="en-CA" altLang="en-US" sz="1800" b="1" dirty="0"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marL="0" indent="0" eaLnBrk="1" hangingPunct="1">
              <a:buClrTx/>
              <a:buNone/>
            </a:pPr>
            <a:r>
              <a:rPr lang="en-CA" altLang="en-US" sz="1800" dirty="0">
                <a:latin typeface="Lucida Bright" panose="02040602050505020304" pitchFamily="18" charset="0"/>
                <a:cs typeface="Arial" panose="020B0604020202020204" pitchFamily="34" charset="0"/>
              </a:rPr>
              <a:t>    </a:t>
            </a:r>
            <a:r>
              <a:rPr lang="en-CA" altLang="en-US" sz="1800" b="1" dirty="0">
                <a:latin typeface="Lucida Bright" panose="02040602050505020304" pitchFamily="18" charset="0"/>
                <a:cs typeface="Arial" panose="020B0604020202020204" pitchFamily="34" charset="0"/>
              </a:rPr>
              <a:t>Plumbing and Building Service</a:t>
            </a:r>
            <a:r>
              <a:rPr lang="en-CA" altLang="en-US" sz="1800" dirty="0">
                <a:latin typeface="Lucida Bright" panose="02040602050505020304" pitchFamily="18" charset="0"/>
                <a:cs typeface="Arial" panose="020B0604020202020204" pitchFamily="34" charset="0"/>
              </a:rPr>
              <a:t> 20 years experience</a:t>
            </a:r>
          </a:p>
          <a:p>
            <a:pPr eaLnBrk="1" hangingPunct="1">
              <a:buClrTx/>
            </a:pPr>
            <a:r>
              <a:rPr lang="en-CA" altLang="en-US" sz="1800" dirty="0" err="1">
                <a:latin typeface="Lucida Bright" panose="02040602050505020304" pitchFamily="18" charset="0"/>
                <a:cs typeface="Arial" panose="020B0604020202020204" pitchFamily="34" charset="0"/>
              </a:rPr>
              <a:t>Ionut</a:t>
            </a:r>
            <a:r>
              <a:rPr lang="en-CA" altLang="en-US" sz="1800" dirty="0">
                <a:latin typeface="Lucida Bright" panose="02040602050505020304" pitchFamily="18" charset="0"/>
                <a:cs typeface="Arial" panose="020B0604020202020204" pitchFamily="34" charset="0"/>
              </a:rPr>
              <a:t> </a:t>
            </a:r>
            <a:r>
              <a:rPr lang="en-CA" altLang="en-US" sz="1800" dirty="0" err="1">
                <a:latin typeface="Lucida Bright" panose="02040602050505020304" pitchFamily="18" charset="0"/>
                <a:cs typeface="Arial" panose="020B0604020202020204" pitchFamily="34" charset="0"/>
              </a:rPr>
              <a:t>Daila</a:t>
            </a:r>
            <a:r>
              <a:rPr lang="en-CA" altLang="en-US" sz="1800" dirty="0">
                <a:latin typeface="Lucida Bright" panose="02040602050505020304" pitchFamily="18" charset="0"/>
                <a:cs typeface="Arial" panose="020B0604020202020204" pitchFamily="34" charset="0"/>
              </a:rPr>
              <a:t>   Adviser</a:t>
            </a:r>
            <a:r>
              <a:rPr lang="en-CA" altLang="en-US" sz="1800" b="1" dirty="0">
                <a:latin typeface="Lucida Bright" panose="02040602050505020304" pitchFamily="18" charset="0"/>
                <a:cs typeface="Arial" panose="020B0604020202020204" pitchFamily="34" charset="0"/>
              </a:rPr>
              <a:t>                           </a:t>
            </a:r>
          </a:p>
          <a:p>
            <a:pPr marL="0" indent="0" eaLnBrk="1" hangingPunct="1">
              <a:buClrTx/>
              <a:buNone/>
            </a:pPr>
            <a:r>
              <a:rPr lang="en-CA" altLang="en-US" sz="1600" dirty="0">
                <a:latin typeface="Lucida Bright" panose="02040602050505020304" pitchFamily="18" charset="0"/>
                <a:cs typeface="Arial" panose="020B0604020202020204" pitchFamily="34" charset="0"/>
              </a:rPr>
              <a:t>     </a:t>
            </a:r>
            <a:r>
              <a:rPr lang="en-CA" altLang="en-US" sz="1600" b="1" dirty="0">
                <a:latin typeface="Lucida Bright" panose="02040602050505020304" pitchFamily="18" charset="0"/>
                <a:cs typeface="Arial" panose="020B0604020202020204" pitchFamily="34" charset="0"/>
              </a:rPr>
              <a:t>Electrical Engineering </a:t>
            </a:r>
            <a:r>
              <a:rPr lang="en-CA" altLang="en-US" sz="1600" dirty="0">
                <a:latin typeface="Lucida Bright" panose="02040602050505020304" pitchFamily="18" charset="0"/>
                <a:cs typeface="Arial" panose="020B0604020202020204" pitchFamily="34" charset="0"/>
              </a:rPr>
              <a:t>15 years experience, Business Informatics Bachelor</a:t>
            </a:r>
          </a:p>
          <a:p>
            <a:pPr eaLnBrk="1" hangingPunct="1">
              <a:buClrTx/>
            </a:pPr>
            <a:endParaRPr lang="en-US" altLang="en-US" sz="1800" dirty="0"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eaLnBrk="1" hangingPunct="1">
              <a:buClrTx/>
            </a:pPr>
            <a:r>
              <a:rPr lang="en-US" altLang="en-US" sz="1800" b="1" dirty="0">
                <a:latin typeface="Lucida Bright" panose="02040602050505020304" pitchFamily="18" charset="0"/>
                <a:cs typeface="Arial" panose="020B0604020202020204" pitchFamily="34" charset="0"/>
              </a:rPr>
              <a:t>Partners</a:t>
            </a:r>
            <a:r>
              <a:rPr lang="en-US" altLang="en-US" sz="1800" dirty="0">
                <a:latin typeface="Lucida Bright" panose="02040602050505020304" pitchFamily="18" charset="0"/>
                <a:cs typeface="Arial" panose="020B0604020202020204" pitchFamily="34" charset="0"/>
              </a:rPr>
              <a:t>; NRC-IRAP Technology Access Center/ Foresight Canada</a:t>
            </a:r>
          </a:p>
          <a:p>
            <a:pPr eaLnBrk="1" hangingPunct="1">
              <a:buClrTx/>
            </a:pPr>
            <a:endParaRPr lang="en-US" altLang="en-US" sz="800" dirty="0"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CA" altLang="en-US" sz="1800" dirty="0"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CA" altLang="en-US" sz="1800" dirty="0"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CA" altLang="en-US" sz="1800" dirty="0"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CA" altLang="en-US" sz="1800" dirty="0"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CA" altLang="en-US" sz="1800" dirty="0"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CA" altLang="en-US" sz="1800" dirty="0"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eaLnBrk="1" hangingPunct="1"/>
            <a:endParaRPr lang="en-CA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CA" altLang="en-US" sz="18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CA" altLang="en-US" sz="18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800" dirty="0"/>
          </a:p>
        </p:txBody>
      </p:sp>
      <p:pic>
        <p:nvPicPr>
          <p:cNvPr id="3" name="Picture 6" descr="517c18d73a1349029e23afe3037af5ea 2.png">
            <a:hlinkClick r:id="rId2"/>
            <a:extLst>
              <a:ext uri="{FF2B5EF4-FFF2-40B4-BE49-F238E27FC236}">
                <a16:creationId xmlns:a16="http://schemas.microsoft.com/office/drawing/2014/main" id="{05761BF6-E350-BCD6-A1ED-D1F484532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F61BF3-E2F9-7E59-195C-F996B39F99BE}"/>
              </a:ext>
            </a:extLst>
          </p:cNvPr>
          <p:cNvSpPr txBox="1"/>
          <p:nvPr/>
        </p:nvSpPr>
        <p:spPr>
          <a:xfrm>
            <a:off x="1524000" y="1186934"/>
            <a:ext cx="152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LEONARD.EVA@LERTECHX.COM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114125-D931-04BD-427F-DA731AFAF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7230" y="1524000"/>
            <a:ext cx="1001991" cy="9022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2DD4E9-DF18-418D-3794-5086540BE6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409" y="2514600"/>
            <a:ext cx="1001991" cy="9205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1FCB47-4A82-0B9E-7EC3-AF12B17AD5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245" y="3499024"/>
            <a:ext cx="997975" cy="9205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7AF9AA-8C48-049F-17DE-72B40AF552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232" y="5486400"/>
            <a:ext cx="1001990" cy="9550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FDB229-CAE0-2708-1403-F201AAEC84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1" y="4495800"/>
            <a:ext cx="997975" cy="9182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C7B45457-8BAC-7913-E121-696478FD5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0"/>
            <a:ext cx="7696200" cy="13716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latin typeface="Copperplate Gothic Bold" panose="020E0705020206020404" pitchFamily="34" charset="0"/>
              </a:rPr>
              <a:t>Financials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C520544D-920F-9B2B-BD78-576A33B88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524000"/>
            <a:ext cx="6324600" cy="495300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endParaRPr lang="en-CA" altLang="en-US" sz="7200" dirty="0">
              <a:latin typeface="Lucida Bright" panose="020406020505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CA" altLang="en-US" sz="7200" dirty="0">
                <a:latin typeface="Lucida Bright" panose="02040602050505020304" pitchFamily="18" charset="0"/>
              </a:rPr>
              <a:t>Expenses in CAD $ and the roadmap:</a:t>
            </a:r>
          </a:p>
          <a:p>
            <a:pPr marL="0" indent="0" eaLnBrk="1" hangingPunct="1">
              <a:buClrTx/>
              <a:buNone/>
            </a:pPr>
            <a:endParaRPr lang="en-CA" altLang="en-US" sz="7200" b="1" dirty="0"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en-CA" altLang="en-US" sz="7200" dirty="0"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eaLnBrk="1" hangingPunct="1">
              <a:buClrTx/>
            </a:pPr>
            <a:r>
              <a:rPr lang="en-CA" altLang="en-US" sz="7200" b="1" dirty="0">
                <a:latin typeface="Lucida Bright" panose="02040602050505020304" pitchFamily="18" charset="0"/>
                <a:cs typeface="Arial" panose="020B0604020202020204" pitchFamily="34" charset="0"/>
              </a:rPr>
              <a:t>$100k Prototype/Team+   IRAP/TAC      12/2024</a:t>
            </a:r>
          </a:p>
          <a:p>
            <a:pPr eaLnBrk="1" hangingPunct="1"/>
            <a:endParaRPr lang="en-CA" altLang="en-US" sz="7200" dirty="0"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eaLnBrk="1" hangingPunct="1">
              <a:buClrTx/>
            </a:pPr>
            <a:r>
              <a:rPr lang="en-CA" altLang="en-US" sz="7200" b="1" dirty="0">
                <a:latin typeface="Lucida Bright" panose="02040602050505020304" pitchFamily="18" charset="0"/>
                <a:cs typeface="Arial" panose="020B0604020202020204" pitchFamily="34" charset="0"/>
              </a:rPr>
              <a:t>$250k 5 Pilot Project      Team+/Local     12/2025 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CA" altLang="en-US" sz="7200" dirty="0"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CA" altLang="en-US" sz="7200" dirty="0">
                <a:latin typeface="Lucida Bright" panose="02040602050505020304" pitchFamily="18" charset="0"/>
                <a:cs typeface="Arial" panose="020B0604020202020204" pitchFamily="34" charset="0"/>
              </a:rPr>
              <a:t>Revenues: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CA" altLang="en-US" sz="7200" dirty="0"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5000"/>
              <a:buFont typeface="Wingdings 2" panose="05020102010507070707" pitchFamily="18" charset="2"/>
              <a:buChar char=""/>
              <a:tabLst/>
              <a:defRPr/>
            </a:pPr>
            <a:r>
              <a:rPr kumimoji="0" lang="en-CA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Arial" panose="020B0604020202020204" pitchFamily="34" charset="0"/>
              </a:rPr>
              <a:t>$32k</a:t>
            </a:r>
            <a:r>
              <a:rPr kumimoji="0" lang="en-CA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CA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Arial" panose="020B0604020202020204" pitchFamily="34" charset="0"/>
              </a:rPr>
              <a:t>SR&amp;ED     tax credit            </a:t>
            </a:r>
            <a:r>
              <a:rPr lang="en-CA" altLang="en-US" sz="7200" b="1" dirty="0">
                <a:solidFill>
                  <a:prstClr val="black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         </a:t>
            </a:r>
            <a:r>
              <a:rPr kumimoji="0" lang="en-CA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Arial" panose="020B0604020202020204" pitchFamily="34" charset="0"/>
              </a:rPr>
              <a:t>2024-2025</a:t>
            </a:r>
            <a:endParaRPr lang="en-CA" altLang="en-US" sz="7200" dirty="0"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eaLnBrk="1" hangingPunct="1">
              <a:buClrTx/>
            </a:pPr>
            <a:endParaRPr lang="en-CA" altLang="en-US" sz="7200" b="1" dirty="0"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eaLnBrk="1" hangingPunct="1">
              <a:buClrTx/>
            </a:pPr>
            <a:r>
              <a:rPr lang="en-CA" altLang="en-US" sz="7200" b="1" dirty="0">
                <a:latin typeface="Lucida Bright" panose="02040602050505020304" pitchFamily="18" charset="0"/>
                <a:cs typeface="Arial" panose="020B0604020202020204" pitchFamily="34" charset="0"/>
              </a:rPr>
              <a:t>$250k</a:t>
            </a:r>
            <a:r>
              <a:rPr lang="en-CA" altLang="en-US" sz="7200" dirty="0">
                <a:latin typeface="Lucida Bright" panose="02040602050505020304" pitchFamily="18" charset="0"/>
                <a:cs typeface="Arial" panose="020B0604020202020204" pitchFamily="34" charset="0"/>
              </a:rPr>
              <a:t>, </a:t>
            </a:r>
            <a:r>
              <a:rPr lang="en-CA" altLang="en-US" sz="7200" b="1" dirty="0">
                <a:latin typeface="Lucida Bright" panose="02040602050505020304" pitchFamily="18" charset="0"/>
                <a:cs typeface="Arial" panose="020B0604020202020204" pitchFamily="34" charset="0"/>
              </a:rPr>
              <a:t>sales/paid pilot projects              12/2026</a:t>
            </a:r>
          </a:p>
          <a:p>
            <a:pPr eaLnBrk="1" hangingPunct="1">
              <a:buClrTx/>
            </a:pPr>
            <a:endParaRPr lang="en-CA" altLang="en-US" sz="7200" dirty="0"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eaLnBrk="1" hangingPunct="1">
              <a:buClrTx/>
            </a:pPr>
            <a:r>
              <a:rPr lang="en-CA" altLang="en-US" sz="7200" b="1" dirty="0">
                <a:latin typeface="Lucida Bright" panose="02040602050505020304" pitchFamily="18" charset="0"/>
                <a:cs typeface="Arial" panose="020B0604020202020204" pitchFamily="34" charset="0"/>
              </a:rPr>
              <a:t>$250k, SR&amp;ED,NRC             </a:t>
            </a:r>
            <a:r>
              <a:rPr lang="en-CA" altLang="en-US" sz="7200" dirty="0">
                <a:latin typeface="Lucida Bright" panose="02040602050505020304" pitchFamily="18" charset="0"/>
                <a:cs typeface="Arial" panose="020B0604020202020204" pitchFamily="34" charset="0"/>
              </a:rPr>
              <a:t>                      </a:t>
            </a:r>
            <a:r>
              <a:rPr lang="en-CA" altLang="en-US" sz="7200" b="1" dirty="0">
                <a:latin typeface="Lucida Bright" panose="02040602050505020304" pitchFamily="18" charset="0"/>
                <a:cs typeface="Arial" panose="020B0604020202020204" pitchFamily="34" charset="0"/>
              </a:rPr>
              <a:t>12/2026</a:t>
            </a:r>
          </a:p>
          <a:p>
            <a:pPr marL="0" indent="0" eaLnBrk="1" hangingPunct="1">
              <a:buClrTx/>
              <a:buNone/>
            </a:pPr>
            <a:endParaRPr lang="en-CA" altLang="en-US" sz="7200" dirty="0"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eaLnBrk="1" hangingPunct="1">
              <a:buClrTx/>
            </a:pPr>
            <a:r>
              <a:rPr lang="en-CA" altLang="en-US" sz="7200" b="1" dirty="0">
                <a:latin typeface="Lucida Bright" panose="02040602050505020304" pitchFamily="18" charset="0"/>
                <a:cs typeface="Arial" panose="020B0604020202020204" pitchFamily="34" charset="0"/>
              </a:rPr>
              <a:t>10M  sales/multiple streams                   12/2029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CA" altLang="en-US" sz="1800" dirty="0">
                <a:latin typeface="Lucida Bright" panose="02040602050505020304" pitchFamily="18" charset="0"/>
                <a:cs typeface="Arial" panose="020B0604020202020204" pitchFamily="34" charset="0"/>
              </a:rPr>
              <a:t>   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CA" altLang="en-US" sz="1800" dirty="0"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CA" altLang="en-US" sz="1800" dirty="0"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CA" altLang="en-US" sz="1800" dirty="0"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CA" altLang="en-US" sz="1800" dirty="0"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CA" altLang="en-US" sz="1800" dirty="0">
              <a:latin typeface="Lucida Bright" panose="02040602050505020304" pitchFamily="18" charset="0"/>
              <a:cs typeface="Arial" panose="020B0604020202020204" pitchFamily="34" charset="0"/>
            </a:endParaRPr>
          </a:p>
        </p:txBody>
      </p:sp>
      <p:pic>
        <p:nvPicPr>
          <p:cNvPr id="15364" name="Picture 4" descr="close-up-of-checkbook-and-fountain-pen-2105989.jpg">
            <a:extLst>
              <a:ext uri="{FF2B5EF4-FFF2-40B4-BE49-F238E27FC236}">
                <a16:creationId xmlns:a16="http://schemas.microsoft.com/office/drawing/2014/main" id="{91E10106-E4CF-6CD1-0F48-AAFBE002B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998" y="1524000"/>
            <a:ext cx="3099802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71E5EB5-73E7-654B-A4C5-327994C7CE86}"/>
              </a:ext>
            </a:extLst>
          </p:cNvPr>
          <p:cNvCxnSpPr>
            <a:cxnSpLocks/>
            <a:endCxn id="2" idx="2"/>
          </p:cNvCxnSpPr>
          <p:nvPr/>
        </p:nvCxnSpPr>
        <p:spPr>
          <a:xfrm>
            <a:off x="7690100" y="2691399"/>
            <a:ext cx="26682" cy="3429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33F8B812-BD0F-48DB-23C7-67F5643D8491}"/>
              </a:ext>
            </a:extLst>
          </p:cNvPr>
          <p:cNvSpPr/>
          <p:nvPr/>
        </p:nvSpPr>
        <p:spPr>
          <a:xfrm>
            <a:off x="7636764" y="26670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8DCE2D5-A320-25D7-F9B0-6F15DDC1AE5F}"/>
              </a:ext>
            </a:extLst>
          </p:cNvPr>
          <p:cNvSpPr/>
          <p:nvPr/>
        </p:nvSpPr>
        <p:spPr>
          <a:xfrm>
            <a:off x="7628382" y="32004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F5B31E6-7E80-0015-523B-E3BF3988EAF1}"/>
              </a:ext>
            </a:extLst>
          </p:cNvPr>
          <p:cNvSpPr/>
          <p:nvPr/>
        </p:nvSpPr>
        <p:spPr>
          <a:xfrm>
            <a:off x="7620000" y="48768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3E6BE1F-4167-A9EE-2E1C-0E1CD0C19EEC}"/>
              </a:ext>
            </a:extLst>
          </p:cNvPr>
          <p:cNvSpPr/>
          <p:nvPr/>
        </p:nvSpPr>
        <p:spPr>
          <a:xfrm>
            <a:off x="7628382" y="54102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56FDE9-CEE1-40B5-07AE-0E5F93C95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"/>
            <a:ext cx="1524132" cy="13778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C6D9E02-43B4-7090-84BE-136B983E0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8382" y="5943600"/>
            <a:ext cx="176799" cy="1767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A47B8A-8D34-B7C3-3E80-0D6C17B66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5601" y="4319001"/>
            <a:ext cx="176799" cy="1767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9697E9E5-58F8-38E2-DCE7-7512D1648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198239"/>
            <a:ext cx="7620000" cy="11430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latin typeface="Copperplate Gothic Bold" panose="020E0705020206020404" pitchFamily="34" charset="0"/>
              </a:rPr>
              <a:t>Fundraising for 24 Months</a:t>
            </a:r>
            <a:br>
              <a:rPr lang="en-US" altLang="en-US" sz="3600" dirty="0">
                <a:latin typeface="Copperplate Gothic Bold" panose="020E0705020206020404" pitchFamily="34" charset="0"/>
              </a:rPr>
            </a:br>
            <a:r>
              <a:rPr lang="en-US" altLang="en-US" sz="3600" dirty="0">
                <a:latin typeface="Copperplate Gothic Bold" panose="020E0705020206020404" pitchFamily="34" charset="0"/>
              </a:rPr>
              <a:t>$350k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57D10-1AC4-AE88-48EE-CB0DAB6B0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8395" y="1530215"/>
            <a:ext cx="5395806" cy="4830956"/>
          </a:xfrm>
        </p:spPr>
        <p:txBody>
          <a:bodyPr rtlCol="0">
            <a:normAutofit fontScale="4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2300" dirty="0">
              <a:latin typeface="Lucida Bright" pitchFamily="18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5000"/>
              <a:buFont typeface="Wingdings 2" panose="05020102010507070707" pitchFamily="18" charset="2"/>
              <a:buChar char=""/>
              <a:tabLst/>
              <a:defRPr/>
            </a:pPr>
            <a:r>
              <a:rPr lang="en-US" sz="3800" b="1" dirty="0">
                <a:latin typeface="Lucida Bright" pitchFamily="18" charset="0"/>
                <a:cs typeface="Arial" pitchFamily="34" charset="0"/>
              </a:rPr>
              <a:t>$100k CAD                         December 2024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3800" dirty="0">
                <a:latin typeface="Lucida Bright" pitchFamily="18" charset="0"/>
                <a:cs typeface="Arial" pitchFamily="34" charset="0"/>
              </a:rPr>
              <a:t>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3400" dirty="0">
                <a:latin typeface="Lucida Bright" pitchFamily="18" charset="0"/>
                <a:cs typeface="Arial" pitchFamily="34" charset="0"/>
              </a:rPr>
              <a:t>         Prototype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3400" dirty="0">
              <a:latin typeface="Lucida Bright" pitchFamily="18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Tx/>
              <a:buNone/>
              <a:defRPr/>
            </a:pPr>
            <a:r>
              <a:rPr lang="en-US" sz="3400" dirty="0">
                <a:latin typeface="Lucida Bright" pitchFamily="18" charset="0"/>
                <a:cs typeface="Arial" pitchFamily="34" charset="0"/>
              </a:rPr>
              <a:t>         Team, Advisors, Business Development</a:t>
            </a:r>
          </a:p>
          <a:p>
            <a:pPr marL="0" indent="0" eaLnBrk="1" fontAlgn="auto" hangingPunct="1">
              <a:spcAft>
                <a:spcPts val="0"/>
              </a:spcAft>
              <a:buClrTx/>
              <a:buNone/>
              <a:defRPr/>
            </a:pPr>
            <a:endParaRPr lang="en-US" sz="3400" dirty="0">
              <a:latin typeface="Lucida Bright" pitchFamily="18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Tx/>
              <a:buNone/>
              <a:defRPr/>
            </a:pPr>
            <a:r>
              <a:rPr lang="en-US" sz="3400" dirty="0">
                <a:latin typeface="Lucida Bright" pitchFamily="18" charset="0"/>
                <a:cs typeface="Arial" pitchFamily="34" charset="0"/>
              </a:rPr>
              <a:t>         Access to government 50% non-dilutive grants. </a:t>
            </a:r>
          </a:p>
          <a:p>
            <a:pPr marL="0" indent="0" algn="just" eaLnBrk="1" fontAlgn="auto" hangingPunct="1">
              <a:spcAft>
                <a:spcPts val="0"/>
              </a:spcAft>
              <a:buClrTx/>
              <a:buNone/>
              <a:defRPr/>
            </a:pPr>
            <a:r>
              <a:rPr lang="en-US" sz="3400" dirty="0">
                <a:latin typeface="Lucida Bright" pitchFamily="18" charset="0"/>
                <a:cs typeface="Arial" pitchFamily="34" charset="0"/>
              </a:rPr>
              <a:t>         </a:t>
            </a:r>
          </a:p>
          <a:p>
            <a:pPr marL="0" indent="0" algn="just" eaLnBrk="1" fontAlgn="auto" hangingPunct="1">
              <a:spcAft>
                <a:spcPts val="0"/>
              </a:spcAft>
              <a:buClrTx/>
              <a:buNone/>
              <a:defRPr/>
            </a:pPr>
            <a:r>
              <a:rPr lang="en-US" sz="3400" dirty="0">
                <a:latin typeface="Lucida Bright" pitchFamily="18" charset="0"/>
                <a:cs typeface="Arial" pitchFamily="34" charset="0"/>
              </a:rPr>
              <a:t>         Complete one unpaid Pilot Project.</a:t>
            </a:r>
          </a:p>
          <a:p>
            <a:pPr marL="274320" indent="-274320" algn="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300" dirty="0">
                <a:latin typeface="Lucida Bright" pitchFamily="18" charset="0"/>
                <a:cs typeface="Arial" pitchFamily="34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2300" dirty="0">
              <a:latin typeface="Lucida Bright" pitchFamily="18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Tx/>
              <a:defRPr/>
            </a:pPr>
            <a:r>
              <a:rPr lang="en-US" sz="3800" b="1" dirty="0">
                <a:latin typeface="Lucida Bright" pitchFamily="18" charset="0"/>
                <a:cs typeface="Arial" pitchFamily="34" charset="0"/>
              </a:rPr>
              <a:t>$250k CAD       From January to Dec 2025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en-US" sz="3400" dirty="0">
              <a:latin typeface="Lucida Bright" pitchFamily="18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3400" dirty="0">
                <a:latin typeface="Lucida Bright" pitchFamily="18" charset="0"/>
                <a:cs typeface="Arial" pitchFamily="34" charset="0"/>
              </a:rPr>
              <a:t>        Team+/Advisors/Improved Prototype R&amp;D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3400" dirty="0">
              <a:latin typeface="Lucida Bright" pitchFamily="18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3400" dirty="0">
                <a:latin typeface="Lucida Bright" pitchFamily="18" charset="0"/>
                <a:cs typeface="Arial" pitchFamily="34" charset="0"/>
              </a:rPr>
              <a:t>        5 paid pilot projects in CA, Caribbean , US, EU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3400" dirty="0">
              <a:latin typeface="Lucida Bright" pitchFamily="18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3400" dirty="0">
                <a:latin typeface="Lucida Bright" pitchFamily="18" charset="0"/>
                <a:cs typeface="Arial" pitchFamily="34" charset="0"/>
              </a:rPr>
              <a:t>        </a:t>
            </a:r>
            <a:r>
              <a:rPr lang="en-CA" sz="3400" dirty="0">
                <a:latin typeface="Lucida Bright" pitchFamily="18" charset="0"/>
                <a:cs typeface="Arial" pitchFamily="34" charset="0"/>
              </a:rPr>
              <a:t>Build a local presence in targeted market.</a:t>
            </a:r>
            <a:endParaRPr lang="en-US" sz="3400" dirty="0">
              <a:latin typeface="Lucida Bright" pitchFamily="18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>
                <a:latin typeface="Lucida Bright" pitchFamily="18" charset="0"/>
                <a:cs typeface="Arial" pitchFamily="34" charset="0"/>
              </a:rPr>
              <a:t>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CA" sz="1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8" name="Picture 4" descr="stock-photos-with-arrows-1154756.jpg">
            <a:extLst>
              <a:ext uri="{FF2B5EF4-FFF2-40B4-BE49-F238E27FC236}">
                <a16:creationId xmlns:a16="http://schemas.microsoft.com/office/drawing/2014/main" id="{E789EBE8-0E2F-CA10-D425-BB7666827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9" y="1295400"/>
            <a:ext cx="3657601" cy="453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941780F-8EC6-0B53-DDB5-3B3C4A0896D3}"/>
              </a:ext>
            </a:extLst>
          </p:cNvPr>
          <p:cNvCxnSpPr/>
          <p:nvPr/>
        </p:nvCxnSpPr>
        <p:spPr>
          <a:xfrm>
            <a:off x="6934200" y="6096000"/>
            <a:ext cx="36576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C74135-6677-9D88-068C-3980C321312A}"/>
              </a:ext>
            </a:extLst>
          </p:cNvPr>
          <p:cNvCxnSpPr/>
          <p:nvPr/>
        </p:nvCxnSpPr>
        <p:spPr>
          <a:xfrm>
            <a:off x="6934200" y="6248400"/>
            <a:ext cx="3657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EBF3A7C-6672-2AB2-F283-5C40F26F982D}"/>
              </a:ext>
            </a:extLst>
          </p:cNvPr>
          <p:cNvCxnSpPr/>
          <p:nvPr/>
        </p:nvCxnSpPr>
        <p:spPr>
          <a:xfrm>
            <a:off x="6934200" y="6324600"/>
            <a:ext cx="36576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F32D36-2D85-C0D1-FC23-8BE940952057}"/>
              </a:ext>
            </a:extLst>
          </p:cNvPr>
          <p:cNvCxnSpPr/>
          <p:nvPr/>
        </p:nvCxnSpPr>
        <p:spPr>
          <a:xfrm>
            <a:off x="6934200" y="6172200"/>
            <a:ext cx="36576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34557FF-1E54-A28E-A961-61A8754436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044" y="6324600"/>
            <a:ext cx="8583912" cy="4938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0891DD-3ACD-A046-85D3-CE29EA907C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096" y="1"/>
            <a:ext cx="1524132" cy="13778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CBE14B08-A2F3-DEBF-089F-5C6433CF7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623756"/>
            <a:ext cx="7467600" cy="747844"/>
          </a:xfrm>
        </p:spPr>
        <p:txBody>
          <a:bodyPr/>
          <a:lstStyle/>
          <a:p>
            <a:pPr algn="ctr" eaLnBrk="1" hangingPunct="1"/>
            <a:r>
              <a:rPr lang="en-CA" altLang="en-US" sz="3600" dirty="0">
                <a:latin typeface="Copperplate Gothic Bold" panose="020E0705020206020404" pitchFamily="34" charset="0"/>
                <a:ea typeface="Yu Gothic UI Light" panose="020B0300000000000000" pitchFamily="34" charset="-128"/>
              </a:rPr>
              <a:t>Renewables Constraints</a:t>
            </a:r>
            <a:endParaRPr lang="en-US" altLang="en-US" sz="3600" dirty="0">
              <a:latin typeface="Copperplate Gothic Bold" panose="020E07050202060204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4085ADC2-243F-E041-D05C-150AD65C3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792" y="1371600"/>
            <a:ext cx="5638800" cy="5486400"/>
          </a:xfrm>
        </p:spPr>
        <p:txBody>
          <a:bodyPr/>
          <a:lstStyle/>
          <a:p>
            <a:pPr eaLnBrk="1" hangingPunct="1"/>
            <a:endParaRPr lang="en-CA" altLang="en-US" sz="1800" dirty="0"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eaLnBrk="1" hangingPunct="1">
              <a:buClrTx/>
            </a:pPr>
            <a:r>
              <a:rPr lang="en-CA" altLang="en-US" sz="1800" b="1" dirty="0">
                <a:latin typeface="Lucida Bright" panose="02040602050505020304" pitchFamily="18" charset="0"/>
                <a:cs typeface="Arial" panose="020B0604020202020204" pitchFamily="34" charset="0"/>
              </a:rPr>
              <a:t>Solar and Wind </a:t>
            </a:r>
            <a:r>
              <a:rPr lang="en-CA" altLang="en-US" sz="1800" dirty="0">
                <a:latin typeface="Lucida Bright" panose="02040602050505020304" pitchFamily="18" charset="0"/>
                <a:cs typeface="Arial" panose="020B0604020202020204" pitchFamily="34" charset="0"/>
              </a:rPr>
              <a:t>are </a:t>
            </a:r>
            <a:r>
              <a:rPr lang="en-CA" altLang="en-US" sz="1800" b="1" dirty="0">
                <a:latin typeface="Lucida Bright" panose="02040602050505020304" pitchFamily="18" charset="0"/>
                <a:cs typeface="Arial" panose="020B0604020202020204" pitchFamily="34" charset="0"/>
              </a:rPr>
              <a:t>intermittent</a:t>
            </a:r>
            <a:r>
              <a:rPr lang="en-CA" altLang="en-US" sz="1800" dirty="0">
                <a:latin typeface="Lucida Bright" panose="02040602050505020304" pitchFamily="18" charset="0"/>
                <a:cs typeface="Arial" panose="020B0604020202020204" pitchFamily="34" charset="0"/>
              </a:rPr>
              <a:t> sources of energy, </a:t>
            </a:r>
            <a:r>
              <a:rPr lang="en-CA" altLang="en-US" sz="1800" b="1" dirty="0">
                <a:latin typeface="Lucida Bright" panose="02040602050505020304" pitchFamily="18" charset="0"/>
                <a:cs typeface="Arial" panose="020B0604020202020204" pitchFamily="34" charset="0"/>
              </a:rPr>
              <a:t>not efficient (5-20%) </a:t>
            </a:r>
            <a:r>
              <a:rPr lang="en-CA" altLang="en-US" sz="1800" dirty="0">
                <a:latin typeface="Lucida Bright" panose="02040602050505020304" pitchFamily="18" charset="0"/>
                <a:cs typeface="Arial" panose="020B0604020202020204" pitchFamily="34" charset="0"/>
              </a:rPr>
              <a:t>in </a:t>
            </a:r>
            <a:r>
              <a:rPr lang="en-CA" altLang="en-US" sz="1800" b="1" dirty="0">
                <a:latin typeface="Lucida Bright" panose="02040602050505020304" pitchFamily="18" charset="0"/>
                <a:cs typeface="Arial" panose="020B0604020202020204" pitchFamily="34" charset="0"/>
              </a:rPr>
              <a:t>bad weather </a:t>
            </a:r>
            <a:r>
              <a:rPr lang="en-CA" altLang="en-US" sz="1800" dirty="0">
                <a:latin typeface="Lucida Bright" panose="02040602050505020304" pitchFamily="18" charset="0"/>
                <a:cs typeface="Arial" panose="020B0604020202020204" pitchFamily="34" charset="0"/>
              </a:rPr>
              <a:t>conditions, $2B Global Market being affected.</a:t>
            </a:r>
          </a:p>
          <a:p>
            <a:pPr eaLnBrk="1" hangingPunct="1"/>
            <a:endParaRPr lang="en-CA" altLang="en-US" sz="1800" dirty="0"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en-CA" altLang="en-US" sz="1800" dirty="0"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eaLnBrk="1" hangingPunct="1">
              <a:buClrTx/>
            </a:pPr>
            <a:r>
              <a:rPr lang="en-CA" altLang="en-US" sz="1800" dirty="0">
                <a:latin typeface="Lucida Bright" panose="02040602050505020304" pitchFamily="18" charset="0"/>
                <a:cs typeface="Arial" panose="020B0604020202020204" pitchFamily="34" charset="0"/>
              </a:rPr>
              <a:t>The </a:t>
            </a:r>
            <a:r>
              <a:rPr lang="en-CA" altLang="en-US" sz="1800" b="1" dirty="0">
                <a:latin typeface="Lucida Bright" panose="02040602050505020304" pitchFamily="18" charset="0"/>
                <a:cs typeface="Arial" panose="020B0604020202020204" pitchFamily="34" charset="0"/>
              </a:rPr>
              <a:t>batteries need replacement </a:t>
            </a:r>
            <a:r>
              <a:rPr lang="en-CA" altLang="en-US" sz="1800" dirty="0">
                <a:latin typeface="Lucida Bright" panose="02040602050505020304" pitchFamily="18" charset="0"/>
                <a:cs typeface="Arial" panose="020B0604020202020204" pitchFamily="34" charset="0"/>
              </a:rPr>
              <a:t>and the extraction of </a:t>
            </a:r>
            <a:r>
              <a:rPr lang="en-CA" altLang="en-US" sz="1800" b="1">
                <a:latin typeface="Lucida Bright" panose="02040602050505020304" pitchFamily="18" charset="0"/>
                <a:cs typeface="Arial" panose="020B0604020202020204" pitchFamily="34" charset="0"/>
              </a:rPr>
              <a:t>minerals </a:t>
            </a:r>
            <a:r>
              <a:rPr lang="en-CA" altLang="en-US" sz="1800">
                <a:latin typeface="Lucida Bright" panose="02040602050505020304" pitchFamily="18" charset="0"/>
                <a:cs typeface="Arial" panose="020B0604020202020204" pitchFamily="34" charset="0"/>
              </a:rPr>
              <a:t>has </a:t>
            </a:r>
            <a:r>
              <a:rPr lang="en-CA" altLang="en-US" sz="1800" dirty="0">
                <a:latin typeface="Lucida Bright" panose="02040602050505020304" pitchFamily="18" charset="0"/>
                <a:cs typeface="Arial" panose="020B0604020202020204" pitchFamily="34" charset="0"/>
              </a:rPr>
              <a:t>a </a:t>
            </a:r>
            <a:r>
              <a:rPr lang="en-CA" altLang="en-US" sz="1800" b="1" dirty="0">
                <a:latin typeface="Lucida Bright" panose="02040602050505020304" pitchFamily="18" charset="0"/>
                <a:cs typeface="Arial" panose="020B0604020202020204" pitchFamily="34" charset="0"/>
              </a:rPr>
              <a:t>negative environmental </a:t>
            </a:r>
            <a:r>
              <a:rPr lang="en-CA" altLang="en-US" sz="1800" dirty="0">
                <a:latin typeface="Lucida Bright" panose="02040602050505020304" pitchFamily="18" charset="0"/>
                <a:cs typeface="Arial" panose="020B0604020202020204" pitchFamily="34" charset="0"/>
              </a:rPr>
              <a:t>impact.</a:t>
            </a:r>
          </a:p>
          <a:p>
            <a:pPr marL="0" indent="0" eaLnBrk="1" hangingPunct="1">
              <a:buClrTx/>
              <a:buNone/>
            </a:pPr>
            <a:endParaRPr lang="en-CA" altLang="en-US" sz="1800" dirty="0"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marL="0" indent="0" eaLnBrk="1" hangingPunct="1">
              <a:buClrTx/>
              <a:buNone/>
            </a:pPr>
            <a:endParaRPr lang="en-CA" altLang="en-US" sz="1800" dirty="0"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eaLnBrk="1" hangingPunct="1">
              <a:buClrTx/>
            </a:pPr>
            <a:r>
              <a:rPr lang="en-CA" altLang="en-US" sz="1800" b="1" dirty="0">
                <a:latin typeface="Lucida Bright" panose="02040602050505020304" pitchFamily="18" charset="0"/>
                <a:cs typeface="Arial" panose="020B0604020202020204" pitchFamily="34" charset="0"/>
              </a:rPr>
              <a:t>Land footprint </a:t>
            </a:r>
            <a:r>
              <a:rPr lang="en-CA" altLang="en-US" sz="1800" dirty="0">
                <a:latin typeface="Lucida Bright" panose="02040602050505020304" pitchFamily="18" charset="0"/>
                <a:cs typeface="Arial" panose="020B0604020202020204" pitchFamily="34" charset="0"/>
              </a:rPr>
              <a:t>for the green energy deployments is a </a:t>
            </a:r>
            <a:r>
              <a:rPr lang="en-CA" altLang="en-US" sz="1800" b="1" dirty="0">
                <a:latin typeface="Lucida Bright" panose="02040602050505020304" pitchFamily="18" charset="0"/>
                <a:cs typeface="Arial" panose="020B0604020202020204" pitchFamily="34" charset="0"/>
              </a:rPr>
              <a:t>major issue</a:t>
            </a:r>
            <a:r>
              <a:rPr lang="en-CA" altLang="en-US" sz="1800" dirty="0">
                <a:latin typeface="Lucida Bright" panose="02040602050505020304" pitchFamily="18" charset="0"/>
                <a:cs typeface="Arial" panose="020B0604020202020204" pitchFamily="34" charset="0"/>
              </a:rPr>
              <a:t>, causing </a:t>
            </a:r>
            <a:r>
              <a:rPr lang="en-CA" altLang="en-US" sz="1800" b="1" dirty="0">
                <a:latin typeface="Lucida Bright" panose="02040602050505020304" pitchFamily="18" charset="0"/>
                <a:cs typeface="Arial" panose="020B0604020202020204" pitchFamily="34" charset="0"/>
              </a:rPr>
              <a:t>10%</a:t>
            </a:r>
            <a:r>
              <a:rPr lang="en-CA" altLang="en-US" sz="1800" dirty="0">
                <a:latin typeface="Lucida Bright" panose="02040602050505020304" pitchFamily="18" charset="0"/>
                <a:cs typeface="Arial" panose="020B0604020202020204" pitchFamily="34" charset="0"/>
              </a:rPr>
              <a:t> of the projects </a:t>
            </a:r>
            <a:r>
              <a:rPr lang="en-CA" altLang="en-US" sz="1800" b="1" dirty="0">
                <a:latin typeface="Lucida Bright" panose="02040602050505020304" pitchFamily="18" charset="0"/>
                <a:cs typeface="Arial" panose="020B0604020202020204" pitchFamily="34" charset="0"/>
              </a:rPr>
              <a:t>not</a:t>
            </a:r>
            <a:r>
              <a:rPr lang="en-CA" altLang="en-US" sz="1800" dirty="0">
                <a:latin typeface="Lucida Bright" panose="02040602050505020304" pitchFamily="18" charset="0"/>
                <a:cs typeface="Arial" panose="020B0604020202020204" pitchFamily="34" charset="0"/>
              </a:rPr>
              <a:t> to be </a:t>
            </a:r>
            <a:r>
              <a:rPr lang="en-CA" altLang="en-US" sz="1800" b="1" dirty="0">
                <a:latin typeface="Lucida Bright" panose="02040602050505020304" pitchFamily="18" charset="0"/>
                <a:cs typeface="Arial" panose="020B0604020202020204" pitchFamily="34" charset="0"/>
              </a:rPr>
              <a:t>approved.           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CA" altLang="en-US" sz="800" dirty="0">
                <a:latin typeface="Lucida Bright" panose="02040602050505020304" pitchFamily="18" charset="0"/>
                <a:cs typeface="Arial" panose="020B0604020202020204" pitchFamily="34" charset="0"/>
              </a:rPr>
              <a:t>          </a:t>
            </a:r>
            <a:r>
              <a:rPr lang="en-CA" altLang="en-US" sz="800" dirty="0">
                <a:latin typeface="Lucida Bright" panose="02040602050505020304" pitchFamily="18" charset="0"/>
                <a:cs typeface="Arial" panose="020B0604020202020204" pitchFamily="34" charset="0"/>
                <a:hlinkClick r:id="rId2"/>
              </a:rPr>
              <a:t>https://www.mckinsey.com/industries/electric-power-and-natural-gas/our-insights/renewable-energy-development-in-a-net-zero-world-land-permits-and-grids</a:t>
            </a:r>
            <a:endParaRPr lang="en-CA" altLang="en-US" sz="800" dirty="0"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CA" altLang="en-US" sz="800" b="1" dirty="0">
                <a:latin typeface="Lucida Bright" panose="02040602050505020304" pitchFamily="18" charset="0"/>
                <a:cs typeface="Arial" panose="020B0604020202020204" pitchFamily="34" charset="0"/>
              </a:rPr>
              <a:t>        In average 1kW/57 square feet.</a:t>
            </a:r>
          </a:p>
          <a:p>
            <a:pPr eaLnBrk="1" hangingPunct="1">
              <a:buClr>
                <a:schemeClr val="tx1"/>
              </a:buClr>
            </a:pPr>
            <a:endParaRPr lang="en-CA" altLang="en-US" sz="800" b="1" dirty="0"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chemeClr val="tx1"/>
              </a:buClr>
            </a:pPr>
            <a:endParaRPr lang="en-CA" altLang="en-US" sz="800" b="1" dirty="0"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chemeClr val="tx1"/>
              </a:buClr>
            </a:pPr>
            <a:endParaRPr lang="en-CA" altLang="en-US" sz="800" b="1" dirty="0"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chemeClr val="tx1"/>
              </a:buClr>
            </a:pPr>
            <a:endParaRPr lang="en-CA" altLang="en-US" sz="800" b="1" dirty="0"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CA" altLang="en-US" sz="1800" dirty="0"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CA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CA" alt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CA" alt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dirty="0"/>
          </a:p>
        </p:txBody>
      </p:sp>
      <p:pic>
        <p:nvPicPr>
          <p:cNvPr id="7173" name="Picture 12" descr="vecteezy_windmills-for-green-non-polluting-energy-generators_19200864_207.jpg">
            <a:extLst>
              <a:ext uri="{FF2B5EF4-FFF2-40B4-BE49-F238E27FC236}">
                <a16:creationId xmlns:a16="http://schemas.microsoft.com/office/drawing/2014/main" id="{12C4778D-9A36-586E-FD64-9BAD6CE053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626" y="1457860"/>
            <a:ext cx="3429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" descr="thc0022557-2023273.jpg">
            <a:extLst>
              <a:ext uri="{FF2B5EF4-FFF2-40B4-BE49-F238E27FC236}">
                <a16:creationId xmlns:a16="http://schemas.microsoft.com/office/drawing/2014/main" id="{B2477AA9-6C21-5DF6-1370-209BAB3085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626" y="2819400"/>
            <a:ext cx="343762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6" name="Group 24">
            <a:extLst>
              <a:ext uri="{FF2B5EF4-FFF2-40B4-BE49-F238E27FC236}">
                <a16:creationId xmlns:a16="http://schemas.microsoft.com/office/drawing/2014/main" id="{8C586821-3907-F302-4F07-EA7AAAF2092F}"/>
              </a:ext>
            </a:extLst>
          </p:cNvPr>
          <p:cNvGrpSpPr>
            <a:grpSpLocks/>
          </p:cNvGrpSpPr>
          <p:nvPr/>
        </p:nvGrpSpPr>
        <p:grpSpPr bwMode="auto">
          <a:xfrm>
            <a:off x="7252224" y="3724276"/>
            <a:ext cx="3415776" cy="3133725"/>
            <a:chOff x="9525000" y="1013958"/>
            <a:chExt cx="3276600" cy="1729241"/>
          </a:xfrm>
        </p:grpSpPr>
        <p:pic>
          <p:nvPicPr>
            <p:cNvPr id="7182" name="Picture 11" descr="areas-land-covered-green-grass-during-daytime.jpg">
              <a:extLst>
                <a:ext uri="{FF2B5EF4-FFF2-40B4-BE49-F238E27FC236}">
                  <a16:creationId xmlns:a16="http://schemas.microsoft.com/office/drawing/2014/main" id="{C67E2742-02CC-F8F0-CA96-0B06CF7A0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000" y="1013958"/>
              <a:ext cx="3276600" cy="1729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3" name="Picture 9" descr="photovoltaic-solar-power-panel-field-green-clean-alternative-power-energy-concept-ai-generative.jpg">
              <a:extLst>
                <a:ext uri="{FF2B5EF4-FFF2-40B4-BE49-F238E27FC236}">
                  <a16:creationId xmlns:a16="http://schemas.microsoft.com/office/drawing/2014/main" id="{D9AB5775-84BE-DDC9-C73C-7176E9157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5600" y="1828800"/>
              <a:ext cx="16764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Left-Right Arrow 18">
              <a:extLst>
                <a:ext uri="{FF2B5EF4-FFF2-40B4-BE49-F238E27FC236}">
                  <a16:creationId xmlns:a16="http://schemas.microsoft.com/office/drawing/2014/main" id="{B88BE6D7-37BA-37E2-BED2-9E4DBB916E1D}"/>
                </a:ext>
              </a:extLst>
            </p:cNvPr>
            <p:cNvSpPr/>
            <p:nvPr/>
          </p:nvSpPr>
          <p:spPr>
            <a:xfrm rot="2287370">
              <a:off x="9604375" y="1438275"/>
              <a:ext cx="741363" cy="266700"/>
            </a:xfrm>
            <a:prstGeom prst="left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20" name="Left-Right Arrow 19">
              <a:extLst>
                <a:ext uri="{FF2B5EF4-FFF2-40B4-BE49-F238E27FC236}">
                  <a16:creationId xmlns:a16="http://schemas.microsoft.com/office/drawing/2014/main" id="{98F5AAA5-BFAA-4792-0BB3-F9133725DDD6}"/>
                </a:ext>
              </a:extLst>
            </p:cNvPr>
            <p:cNvSpPr/>
            <p:nvPr/>
          </p:nvSpPr>
          <p:spPr>
            <a:xfrm rot="2287370">
              <a:off x="11828463" y="1438275"/>
              <a:ext cx="741362" cy="266700"/>
            </a:xfrm>
            <a:prstGeom prst="left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  <p:sp>
        <p:nvSpPr>
          <p:cNvPr id="7177" name="TextBox 20">
            <a:extLst>
              <a:ext uri="{FF2B5EF4-FFF2-40B4-BE49-F238E27FC236}">
                <a16:creationId xmlns:a16="http://schemas.microsoft.com/office/drawing/2014/main" id="{EAB3999F-EE89-5557-482A-A0711AA22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1433" y="3276600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en-CA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Power </a:t>
            </a:r>
            <a:r>
              <a: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OFF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8" name="TextBox 21">
            <a:extLst>
              <a:ext uri="{FF2B5EF4-FFF2-40B4-BE49-F238E27FC236}">
                <a16:creationId xmlns:a16="http://schemas.microsoft.com/office/drawing/2014/main" id="{9207F4DE-BE52-FF45-71BA-1FCCA098C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2620" y="1389888"/>
            <a:ext cx="35326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en-CA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Weather / Power generation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81" name="TextBox 20">
            <a:extLst>
              <a:ext uri="{FF2B5EF4-FFF2-40B4-BE49-F238E27FC236}">
                <a16:creationId xmlns:a16="http://schemas.microsoft.com/office/drawing/2014/main" id="{052EDDA4-7A86-8AAF-3718-061E90D35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1502" y="5932521"/>
            <a:ext cx="2247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en-CA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Land availability 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6" descr="517c18d73a1349029e23afe3037af5ea 2.png">
            <a:hlinkClick r:id="rId7"/>
            <a:extLst>
              <a:ext uri="{FF2B5EF4-FFF2-40B4-BE49-F238E27FC236}">
                <a16:creationId xmlns:a16="http://schemas.microsoft.com/office/drawing/2014/main" id="{6FAF4FEC-3381-6049-5B38-117A6B78D1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728C82-223B-4EC2-BD52-4861FEEA45A9}"/>
              </a:ext>
            </a:extLst>
          </p:cNvPr>
          <p:cNvSpPr txBox="1"/>
          <p:nvPr/>
        </p:nvSpPr>
        <p:spPr>
          <a:xfrm>
            <a:off x="1524000" y="1186934"/>
            <a:ext cx="152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LEONARD.EVA@LERTECHX.COM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59A88CFC-C7BF-AF47-0ADF-CC69EDE64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-1"/>
            <a:ext cx="7696200" cy="1345721"/>
          </a:xfrm>
        </p:spPr>
        <p:txBody>
          <a:bodyPr/>
          <a:lstStyle/>
          <a:p>
            <a:pPr algn="ctr" eaLnBrk="1" hangingPunct="1"/>
            <a:r>
              <a:rPr lang="en-CA" altLang="en-US" sz="3600" dirty="0">
                <a:latin typeface="Copperplate Gothic Bold" panose="020E0705020206020404" pitchFamily="34" charset="0"/>
              </a:rPr>
              <a:t>Solution</a:t>
            </a:r>
            <a:endParaRPr lang="en-US" altLang="en-US" sz="3600" dirty="0">
              <a:latin typeface="Copperplate Gothic Bold" panose="020E0705020206020404" pitchFamily="34" charset="0"/>
            </a:endParaRPr>
          </a:p>
        </p:txBody>
      </p:sp>
      <p:sp>
        <p:nvSpPr>
          <p:cNvPr id="8195" name="Rectangle 39">
            <a:extLst>
              <a:ext uri="{FF2B5EF4-FFF2-40B4-BE49-F238E27FC236}">
                <a16:creationId xmlns:a16="http://schemas.microsoft.com/office/drawing/2014/main" id="{EC1F0983-05BE-EC22-BEC8-458F4FD8F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802921"/>
            <a:ext cx="3962401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en-CA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Arial" panose="020B0604020202020204" pitchFamily="34" charset="0"/>
              </a:rPr>
              <a:t>Rainwater Generator, that uses precipitation* collected on the roof to produce and store energy </a:t>
            </a:r>
            <a:endParaRPr lang="en-CA" altLang="en-US" sz="1800" dirty="0">
              <a:solidFill>
                <a:prstClr val="black"/>
              </a:solidFill>
              <a:latin typeface="Lucida Bright" panose="020406020505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Bright" panose="020406020505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Bright" panose="020406020505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Arial" panose="020B0604020202020204" pitchFamily="34" charset="0"/>
              </a:rPr>
              <a:t> Generates up to 3000 kWh/year, </a:t>
            </a:r>
            <a:r>
              <a:rPr kumimoji="0" lang="en-CA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Arial" panose="020B0604020202020204" pitchFamily="34" charset="0"/>
              </a:rPr>
              <a:t>on rainy weather, day or night.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Bright" panose="020406020505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Arial" panose="020B0604020202020204" pitchFamily="34" charset="0"/>
              </a:rPr>
              <a:t> Includes a solar/hydro </a:t>
            </a:r>
            <a:r>
              <a:rPr kumimoji="0" lang="en-CA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Arial" panose="020B0604020202020204" pitchFamily="34" charset="0"/>
              </a:rPr>
              <a:t>energy storage unit, as a sustainable </a:t>
            </a:r>
            <a:r>
              <a:rPr kumimoji="0" lang="en-CA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Arial" panose="020B0604020202020204" pitchFamily="34" charset="0"/>
              </a:rPr>
              <a:t>alternative to batteries.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Bright" panose="020406020505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Arial" panose="020B0604020202020204" pitchFamily="34" charset="0"/>
              </a:rPr>
              <a:t> 19 square feet footprint </a:t>
            </a:r>
            <a:r>
              <a:rPr kumimoji="0" lang="en-CA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Arial" panose="020B0604020202020204" pitchFamily="34" charset="0"/>
              </a:rPr>
              <a:t>system installed on-site.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CA" altLang="en-US" sz="1800" b="1" dirty="0">
              <a:solidFill>
                <a:prstClr val="black"/>
              </a:solidFill>
              <a:latin typeface="Lucida Bright" panose="020406020505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altLang="en-US" sz="1800" b="1" dirty="0">
              <a:solidFill>
                <a:prstClr val="black"/>
              </a:solidFill>
              <a:latin typeface="Lucida Bright" panose="020406020505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CA" altLang="en-US" sz="1100" b="1" dirty="0">
                <a:solidFill>
                  <a:prstClr val="black"/>
                </a:solidFill>
                <a:latin typeface="Lucida Bright" panose="02040602050505020304" pitchFamily="18" charset="0"/>
              </a:rPr>
              <a:t>*Once the system is loaded it can recirculate the rainwater being able to run even on sunny days.</a:t>
            </a:r>
            <a:endParaRPr kumimoji="0" lang="en-CA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Bright" panose="020406020505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FC73645-EEE0-E053-21E4-20B017D568B4}"/>
              </a:ext>
            </a:extLst>
          </p:cNvPr>
          <p:cNvSpPr/>
          <p:nvPr/>
        </p:nvSpPr>
        <p:spPr>
          <a:xfrm>
            <a:off x="5410200" y="4419600"/>
            <a:ext cx="5257800" cy="1447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B6630F0-0902-75C7-DD6D-EECD316626BD}"/>
              </a:ext>
            </a:extLst>
          </p:cNvPr>
          <p:cNvSpPr/>
          <p:nvPr/>
        </p:nvSpPr>
        <p:spPr>
          <a:xfrm>
            <a:off x="5410200" y="5867400"/>
            <a:ext cx="5257800" cy="9906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5" name="Cube 44">
            <a:extLst>
              <a:ext uri="{FF2B5EF4-FFF2-40B4-BE49-F238E27FC236}">
                <a16:creationId xmlns:a16="http://schemas.microsoft.com/office/drawing/2014/main" id="{EE50221C-5177-2E06-5DC9-30749FE393AC}"/>
              </a:ext>
            </a:extLst>
          </p:cNvPr>
          <p:cNvSpPr/>
          <p:nvPr/>
        </p:nvSpPr>
        <p:spPr>
          <a:xfrm>
            <a:off x="5387976" y="2133601"/>
            <a:ext cx="4670425" cy="3713163"/>
          </a:xfrm>
          <a:prstGeom prst="cub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4F410F2-6A7B-BDB2-295B-3579BE6F9FCD}"/>
              </a:ext>
            </a:extLst>
          </p:cNvPr>
          <p:cNvSpPr/>
          <p:nvPr/>
        </p:nvSpPr>
        <p:spPr>
          <a:xfrm>
            <a:off x="8458200" y="5105400"/>
            <a:ext cx="3810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0BA12F3-1AA6-7AE6-F5C3-D8243AD424CB}"/>
              </a:ext>
            </a:extLst>
          </p:cNvPr>
          <p:cNvSpPr/>
          <p:nvPr/>
        </p:nvSpPr>
        <p:spPr>
          <a:xfrm>
            <a:off x="5486400" y="3200400"/>
            <a:ext cx="33528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75C758E-4AB4-56F5-BA25-BDF5EB905445}"/>
              </a:ext>
            </a:extLst>
          </p:cNvPr>
          <p:cNvCxnSpPr>
            <a:stCxn id="47" idx="0"/>
            <a:endCxn id="47" idx="2"/>
          </p:cNvCxnSpPr>
          <p:nvPr/>
        </p:nvCxnSpPr>
        <p:spPr>
          <a:xfrm>
            <a:off x="7162800" y="3200400"/>
            <a:ext cx="0" cy="114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7CC8CE5-6F6A-681E-FA1E-3F48CDA079F4}"/>
              </a:ext>
            </a:extLst>
          </p:cNvPr>
          <p:cNvCxnSpPr/>
          <p:nvPr/>
        </p:nvCxnSpPr>
        <p:spPr>
          <a:xfrm>
            <a:off x="5486401" y="3505200"/>
            <a:ext cx="3375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02E894A-B393-085B-FE75-281648F3DEDE}"/>
              </a:ext>
            </a:extLst>
          </p:cNvPr>
          <p:cNvCxnSpPr/>
          <p:nvPr/>
        </p:nvCxnSpPr>
        <p:spPr>
          <a:xfrm>
            <a:off x="5410201" y="3886200"/>
            <a:ext cx="3375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FD414411-1E0F-08D1-E361-BA300C461EB0}"/>
              </a:ext>
            </a:extLst>
          </p:cNvPr>
          <p:cNvSpPr/>
          <p:nvPr/>
        </p:nvSpPr>
        <p:spPr>
          <a:xfrm>
            <a:off x="5334000" y="2971800"/>
            <a:ext cx="3733800" cy="76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2" name="Cube 51">
            <a:extLst>
              <a:ext uri="{FF2B5EF4-FFF2-40B4-BE49-F238E27FC236}">
                <a16:creationId xmlns:a16="http://schemas.microsoft.com/office/drawing/2014/main" id="{2D1CC380-4714-F0D3-BA99-FEE6AF8F81DD}"/>
              </a:ext>
            </a:extLst>
          </p:cNvPr>
          <p:cNvSpPr/>
          <p:nvPr/>
        </p:nvSpPr>
        <p:spPr>
          <a:xfrm>
            <a:off x="5334000" y="1981200"/>
            <a:ext cx="4724400" cy="966788"/>
          </a:xfrm>
          <a:prstGeom prst="cube">
            <a:avLst>
              <a:gd name="adj" fmla="val 94948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3" name="Cube 52">
            <a:extLst>
              <a:ext uri="{FF2B5EF4-FFF2-40B4-BE49-F238E27FC236}">
                <a16:creationId xmlns:a16="http://schemas.microsoft.com/office/drawing/2014/main" id="{5015BA10-08B1-9143-7E2B-1356F18B8900}"/>
              </a:ext>
            </a:extLst>
          </p:cNvPr>
          <p:cNvSpPr/>
          <p:nvPr/>
        </p:nvSpPr>
        <p:spPr>
          <a:xfrm>
            <a:off x="7924800" y="1905000"/>
            <a:ext cx="1981200" cy="685800"/>
          </a:xfrm>
          <a:prstGeom prst="cube">
            <a:avLst>
              <a:gd name="adj" fmla="val 94948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0A0A79E-3E7A-9792-AC47-4907E17B4B6C}"/>
              </a:ext>
            </a:extLst>
          </p:cNvPr>
          <p:cNvCxnSpPr>
            <a:stCxn id="53" idx="0"/>
            <a:endCxn id="53" idx="1"/>
          </p:cNvCxnSpPr>
          <p:nvPr/>
        </p:nvCxnSpPr>
        <p:spPr>
          <a:xfrm flipH="1">
            <a:off x="8589964" y="1905001"/>
            <a:ext cx="650875" cy="650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8516DBB-9957-347D-EB79-8AD389675E8E}"/>
              </a:ext>
            </a:extLst>
          </p:cNvPr>
          <p:cNvCxnSpPr/>
          <p:nvPr/>
        </p:nvCxnSpPr>
        <p:spPr>
          <a:xfrm flipH="1">
            <a:off x="8915401" y="1905001"/>
            <a:ext cx="650875" cy="650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D50DEA7-A491-0362-5E35-D4AAB8923E80}"/>
              </a:ext>
            </a:extLst>
          </p:cNvPr>
          <p:cNvCxnSpPr/>
          <p:nvPr/>
        </p:nvCxnSpPr>
        <p:spPr>
          <a:xfrm flipH="1">
            <a:off x="8229601" y="1905001"/>
            <a:ext cx="650875" cy="650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D7B70B3-5FCF-FFFB-3D29-A6A1C229BA62}"/>
              </a:ext>
            </a:extLst>
          </p:cNvPr>
          <p:cNvCxnSpPr/>
          <p:nvPr/>
        </p:nvCxnSpPr>
        <p:spPr>
          <a:xfrm flipH="1">
            <a:off x="8305800" y="2209800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2099B8C-FFCA-EC3A-F589-3FC426CFC491}"/>
              </a:ext>
            </a:extLst>
          </p:cNvPr>
          <p:cNvCxnSpPr/>
          <p:nvPr/>
        </p:nvCxnSpPr>
        <p:spPr>
          <a:xfrm flipH="1">
            <a:off x="8153400" y="2362200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9165EC7-5D5C-A6A5-4DE3-DB1B5BD2522A}"/>
              </a:ext>
            </a:extLst>
          </p:cNvPr>
          <p:cNvCxnSpPr/>
          <p:nvPr/>
        </p:nvCxnSpPr>
        <p:spPr>
          <a:xfrm flipH="1">
            <a:off x="8458200" y="2057400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80CAD588-0665-3375-7F03-ACA3BF17CA06}"/>
              </a:ext>
            </a:extLst>
          </p:cNvPr>
          <p:cNvSpPr/>
          <p:nvPr/>
        </p:nvSpPr>
        <p:spPr>
          <a:xfrm>
            <a:off x="8686800" y="5410200"/>
            <a:ext cx="76200" cy="762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54B46F6-7758-4BE9-C583-87DF28FC36C9}"/>
              </a:ext>
            </a:extLst>
          </p:cNvPr>
          <p:cNvCxnSpPr/>
          <p:nvPr/>
        </p:nvCxnSpPr>
        <p:spPr>
          <a:xfrm flipV="1">
            <a:off x="5410200" y="3124201"/>
            <a:ext cx="0" cy="2695575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7E37CD4-B594-640C-844D-4283ABE323C2}"/>
              </a:ext>
            </a:extLst>
          </p:cNvPr>
          <p:cNvCxnSpPr/>
          <p:nvPr/>
        </p:nvCxnSpPr>
        <p:spPr>
          <a:xfrm flipV="1">
            <a:off x="9220200" y="3048000"/>
            <a:ext cx="0" cy="2895600"/>
          </a:xfrm>
          <a:prstGeom prst="line">
            <a:avLst/>
          </a:prstGeom>
          <a:ln w="571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603DD985-ADCB-D000-13FA-B6649F1CA550}"/>
              </a:ext>
            </a:extLst>
          </p:cNvPr>
          <p:cNvCxnSpPr/>
          <p:nvPr/>
        </p:nvCxnSpPr>
        <p:spPr>
          <a:xfrm flipH="1">
            <a:off x="8382000" y="5791200"/>
            <a:ext cx="5334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F744A94-926A-93CC-4858-75A1F34A1B6B}"/>
              </a:ext>
            </a:extLst>
          </p:cNvPr>
          <p:cNvCxnSpPr/>
          <p:nvPr/>
        </p:nvCxnSpPr>
        <p:spPr>
          <a:xfrm>
            <a:off x="9067800" y="3048000"/>
            <a:ext cx="0" cy="14478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90925CF9-9013-DED1-7A59-BE66AB3D6E24}"/>
              </a:ext>
            </a:extLst>
          </p:cNvPr>
          <p:cNvCxnSpPr/>
          <p:nvPr/>
        </p:nvCxnSpPr>
        <p:spPr>
          <a:xfrm flipV="1">
            <a:off x="5486400" y="4876800"/>
            <a:ext cx="0" cy="914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C002A4DD-31DD-EA56-796A-8357D310848A}"/>
              </a:ext>
            </a:extLst>
          </p:cNvPr>
          <p:cNvSpPr/>
          <p:nvPr/>
        </p:nvSpPr>
        <p:spPr>
          <a:xfrm>
            <a:off x="6172200" y="4800600"/>
            <a:ext cx="1981200" cy="685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0DD3EAC-D6DE-345A-28D2-060B27DA8D2E}"/>
              </a:ext>
            </a:extLst>
          </p:cNvPr>
          <p:cNvCxnSpPr/>
          <p:nvPr/>
        </p:nvCxnSpPr>
        <p:spPr>
          <a:xfrm>
            <a:off x="6172200" y="4953000"/>
            <a:ext cx="1981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2160D69-EAFB-1A6E-A2ED-C7DF7C722386}"/>
              </a:ext>
            </a:extLst>
          </p:cNvPr>
          <p:cNvCxnSpPr/>
          <p:nvPr/>
        </p:nvCxnSpPr>
        <p:spPr>
          <a:xfrm>
            <a:off x="6172200" y="5105400"/>
            <a:ext cx="1981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CAF5077-BC04-18B4-A78B-68518A1309D0}"/>
              </a:ext>
            </a:extLst>
          </p:cNvPr>
          <p:cNvCxnSpPr/>
          <p:nvPr/>
        </p:nvCxnSpPr>
        <p:spPr>
          <a:xfrm>
            <a:off x="6172200" y="5257800"/>
            <a:ext cx="1981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529E4CE7-0AB5-F426-FD9D-4D52A0D020FD}"/>
              </a:ext>
            </a:extLst>
          </p:cNvPr>
          <p:cNvSpPr/>
          <p:nvPr/>
        </p:nvSpPr>
        <p:spPr>
          <a:xfrm>
            <a:off x="6172200" y="5486400"/>
            <a:ext cx="1981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7195DA03-BA40-B3C7-F20D-53ADBCFBEF96}"/>
              </a:ext>
            </a:extLst>
          </p:cNvPr>
          <p:cNvCxnSpPr/>
          <p:nvPr/>
        </p:nvCxnSpPr>
        <p:spPr>
          <a:xfrm flipV="1">
            <a:off x="8229600" y="5410200"/>
            <a:ext cx="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CA3810E4-FD95-0100-9433-B7EDF3760602}"/>
              </a:ext>
            </a:extLst>
          </p:cNvPr>
          <p:cNvCxnSpPr/>
          <p:nvPr/>
        </p:nvCxnSpPr>
        <p:spPr>
          <a:xfrm>
            <a:off x="8305800" y="5410200"/>
            <a:ext cx="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312109D-D58C-9597-F05A-255CFA467422}"/>
              </a:ext>
            </a:extLst>
          </p:cNvPr>
          <p:cNvCxnSpPr/>
          <p:nvPr/>
        </p:nvCxnSpPr>
        <p:spPr>
          <a:xfrm>
            <a:off x="5410200" y="5943600"/>
            <a:ext cx="3810000" cy="0"/>
          </a:xfrm>
          <a:prstGeom prst="line">
            <a:avLst/>
          </a:prstGeom>
          <a:ln w="762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Cube 86">
            <a:extLst>
              <a:ext uri="{FF2B5EF4-FFF2-40B4-BE49-F238E27FC236}">
                <a16:creationId xmlns:a16="http://schemas.microsoft.com/office/drawing/2014/main" id="{600ACDC6-AA2A-183E-01A5-E4464D2AA716}"/>
              </a:ext>
            </a:extLst>
          </p:cNvPr>
          <p:cNvSpPr/>
          <p:nvPr/>
        </p:nvSpPr>
        <p:spPr>
          <a:xfrm>
            <a:off x="5410200" y="5867400"/>
            <a:ext cx="2667000" cy="838200"/>
          </a:xfrm>
          <a:prstGeom prst="cube">
            <a:avLst>
              <a:gd name="adj" fmla="val 96960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F983B2C-7395-5272-680B-1A15BB8E01DB}"/>
              </a:ext>
            </a:extLst>
          </p:cNvPr>
          <p:cNvSpPr/>
          <p:nvPr/>
        </p:nvSpPr>
        <p:spPr>
          <a:xfrm>
            <a:off x="5943600" y="3230564"/>
            <a:ext cx="762000" cy="4603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E68B5F1-F8C5-D1CE-FF0F-EDFEE835038D}"/>
              </a:ext>
            </a:extLst>
          </p:cNvPr>
          <p:cNvSpPr/>
          <p:nvPr/>
        </p:nvSpPr>
        <p:spPr>
          <a:xfrm>
            <a:off x="7620000" y="3230564"/>
            <a:ext cx="762000" cy="4603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7B3D87EB-3B99-FFF4-7972-2D4C262AD3BD}"/>
              </a:ext>
            </a:extLst>
          </p:cNvPr>
          <p:cNvCxnSpPr/>
          <p:nvPr/>
        </p:nvCxnSpPr>
        <p:spPr>
          <a:xfrm>
            <a:off x="6324600" y="3200400"/>
            <a:ext cx="0" cy="114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E7D17A8-4990-F764-A7AD-6F06446DDA1E}"/>
              </a:ext>
            </a:extLst>
          </p:cNvPr>
          <p:cNvCxnSpPr/>
          <p:nvPr/>
        </p:nvCxnSpPr>
        <p:spPr>
          <a:xfrm>
            <a:off x="8001000" y="3200400"/>
            <a:ext cx="0" cy="114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32" name="Picture 55">
            <a:extLst>
              <a:ext uri="{FF2B5EF4-FFF2-40B4-BE49-F238E27FC236}">
                <a16:creationId xmlns:a16="http://schemas.microsoft.com/office/drawing/2014/main" id="{831DCAAC-3411-4176-42CF-8CA9C100E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191000"/>
            <a:ext cx="1219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33" name="TextBox 117">
            <a:extLst>
              <a:ext uri="{FF2B5EF4-FFF2-40B4-BE49-F238E27FC236}">
                <a16:creationId xmlns:a16="http://schemas.microsoft.com/office/drawing/2014/main" id="{DA9E5AE7-2CE6-AE01-12B3-5AD16BD37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4191001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en-CA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RWG</a:t>
            </a: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561AC5D-E3F3-6259-E9EA-7103E2328EFC}"/>
              </a:ext>
            </a:extLst>
          </p:cNvPr>
          <p:cNvGrpSpPr/>
          <p:nvPr/>
        </p:nvGrpSpPr>
        <p:grpSpPr>
          <a:xfrm>
            <a:off x="1524000" y="0"/>
            <a:ext cx="1524000" cy="1371600"/>
            <a:chOff x="1524000" y="0"/>
            <a:chExt cx="1524000" cy="1371600"/>
          </a:xfrm>
        </p:grpSpPr>
        <p:pic>
          <p:nvPicPr>
            <p:cNvPr id="6" name="Picture 6" descr="517c18d73a1349029e23afe3037af5ea 2.png">
              <a:hlinkClick r:id="rId3"/>
              <a:extLst>
                <a:ext uri="{FF2B5EF4-FFF2-40B4-BE49-F238E27FC236}">
                  <a16:creationId xmlns:a16="http://schemas.microsoft.com/office/drawing/2014/main" id="{B0951A2E-C7EB-5E99-EAAB-810397588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0"/>
              <a:ext cx="1447800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3FE1EEE-B2FF-6F88-AE4D-B95A33CB8761}"/>
                </a:ext>
              </a:extLst>
            </p:cNvPr>
            <p:cNvSpPr txBox="1"/>
            <p:nvPr/>
          </p:nvSpPr>
          <p:spPr>
            <a:xfrm>
              <a:off x="1524000" y="1186934"/>
              <a:ext cx="15240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LEONARD.EVA@LERTECHX.COM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10586846-F280-DF5E-6F73-8E8CD88B0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-18288"/>
            <a:ext cx="7992374" cy="1371600"/>
          </a:xfrm>
        </p:spPr>
        <p:txBody>
          <a:bodyPr/>
          <a:lstStyle/>
          <a:p>
            <a:pPr algn="ctr"/>
            <a:r>
              <a:rPr lang="en-CA" altLang="en-US" sz="3600" dirty="0">
                <a:latin typeface="Copperplate Gothic Bold" panose="020E0705020206020404" pitchFamily="34" charset="0"/>
              </a:rPr>
              <a:t>Market Size</a:t>
            </a:r>
            <a:endParaRPr lang="en-US" altLang="en-US" sz="3600" dirty="0">
              <a:latin typeface="Copperplate Gothic Bold" panose="020E0705020206020404" pitchFamily="34" charset="0"/>
            </a:endParaRPr>
          </a:p>
        </p:txBody>
      </p:sp>
      <p:sp>
        <p:nvSpPr>
          <p:cNvPr id="11268" name="TextBox 13">
            <a:extLst>
              <a:ext uri="{FF2B5EF4-FFF2-40B4-BE49-F238E27FC236}">
                <a16:creationId xmlns:a16="http://schemas.microsoft.com/office/drawing/2014/main" id="{3F38BE02-CDF6-84F0-231A-A4DFAE493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592554"/>
            <a:ext cx="2995477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en-CA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TAM</a:t>
            </a:r>
            <a:r>
              <a:rPr kumimoji="0" lang="en-CA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7 </a:t>
            </a:r>
            <a:r>
              <a:rPr kumimoji="0" lang="en-CA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</a:t>
            </a:r>
            <a:r>
              <a:rPr lang="en-CA" altLang="en-US" sz="1800" dirty="0">
                <a:solidFill>
                  <a:prstClr val="black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620</a:t>
            </a:r>
            <a:r>
              <a:rPr kumimoji="0" lang="en-CA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en-CA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</a:t>
            </a:r>
            <a:r>
              <a:rPr kumimoji="0" lang="en-CA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$13B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en-CA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          </a:t>
            </a:r>
            <a:r>
              <a:rPr kumimoji="0" lang="en-CA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CA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$2.2B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en-CA" altLang="en-US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will initially target the </a:t>
            </a:r>
            <a:r>
              <a:rPr kumimoji="0" lang="en-CA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Caribbean and Hawaii</a:t>
            </a:r>
            <a:r>
              <a:rPr kumimoji="0" lang="en-CA" alt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combined </a:t>
            </a:r>
            <a:r>
              <a:rPr kumimoji="0" lang="en-CA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market $250M. </a:t>
            </a:r>
            <a:r>
              <a:rPr kumimoji="0" lang="en-CA" alt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kumimoji="0" lang="en-CA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hurricanes</a:t>
            </a:r>
            <a:r>
              <a:rPr kumimoji="0" lang="en-CA" alt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frequency and severity determine an </a:t>
            </a:r>
            <a:r>
              <a:rPr kumimoji="0" lang="en-CA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urgent implementation</a:t>
            </a:r>
            <a:r>
              <a:rPr kumimoji="0" lang="en-CA" alt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this technology.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en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6" descr="517c18d73a1349029e23afe3037af5ea 2.png">
            <a:hlinkClick r:id="rId3"/>
            <a:extLst>
              <a:ext uri="{FF2B5EF4-FFF2-40B4-BE49-F238E27FC236}">
                <a16:creationId xmlns:a16="http://schemas.microsoft.com/office/drawing/2014/main" id="{F92FB57F-DBEC-57C6-B6BA-426D2896E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3048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07E632-38D9-B523-D3BF-533BDB54084E}"/>
              </a:ext>
            </a:extLst>
          </p:cNvPr>
          <p:cNvSpPr txBox="1"/>
          <p:nvPr/>
        </p:nvSpPr>
        <p:spPr>
          <a:xfrm>
            <a:off x="1524000" y="1183886"/>
            <a:ext cx="1447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LEONARD.EVA@LERTECHX.COM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076983-8F64-0E5C-AAB2-04D1987179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630" y="1600200"/>
            <a:ext cx="3312544" cy="4419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D4C8BE-1B75-1DA2-B959-98BC620906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086" y="1600200"/>
            <a:ext cx="3312544" cy="4419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77814CA-7DA1-F2C7-5FA1-2648FA96C569}"/>
              </a:ext>
            </a:extLst>
          </p:cNvPr>
          <p:cNvSpPr txBox="1"/>
          <p:nvPr/>
        </p:nvSpPr>
        <p:spPr>
          <a:xfrm>
            <a:off x="4339086" y="6088295"/>
            <a:ext cx="6557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       SOLAR ENERGY MAP &amp; THE RAINFALL PER CITY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9C9D7063-7F21-C9AA-241B-412A862CE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76200"/>
            <a:ext cx="7696200" cy="1295400"/>
          </a:xfrm>
        </p:spPr>
        <p:txBody>
          <a:bodyPr/>
          <a:lstStyle/>
          <a:p>
            <a:pPr algn="ctr" eaLnBrk="1" hangingPunct="1"/>
            <a:r>
              <a:rPr lang="en-CA" altLang="en-US" sz="3600" dirty="0">
                <a:latin typeface="Copperplate Gothic Bold" panose="020E0705020206020404" pitchFamily="34" charset="0"/>
              </a:rPr>
              <a:t>the global Energy transition needs</a:t>
            </a:r>
            <a:endParaRPr lang="en-US" altLang="en-US" sz="3600" dirty="0">
              <a:latin typeface="Copperplate Gothic Bold" panose="020E0705020206020404" pitchFamily="34" charset="0"/>
            </a:endParaRP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FD90CA9B-C2DE-3540-9894-3AA1E00E9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447800"/>
            <a:ext cx="6166104" cy="4648200"/>
          </a:xfrm>
        </p:spPr>
        <p:txBody>
          <a:bodyPr>
            <a:normAutofit fontScale="32500" lnSpcReduction="20000"/>
          </a:bodyPr>
          <a:lstStyle/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700" dirty="0">
              <a:solidFill>
                <a:srgbClr val="000000"/>
              </a:solidFill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700" dirty="0">
              <a:solidFill>
                <a:srgbClr val="000000"/>
              </a:solidFill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700" dirty="0">
              <a:solidFill>
                <a:srgbClr val="000000"/>
              </a:solidFill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700" dirty="0">
              <a:solidFill>
                <a:srgbClr val="000000"/>
              </a:solidFill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700" dirty="0">
              <a:solidFill>
                <a:srgbClr val="000000"/>
              </a:solidFill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700" dirty="0">
              <a:solidFill>
                <a:srgbClr val="000000"/>
              </a:solidFill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endParaRPr lang="en-US" altLang="en-US" dirty="0">
              <a:solidFill>
                <a:srgbClr val="000000"/>
              </a:solidFill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en-US" altLang="en-US" sz="5500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A </a:t>
            </a:r>
            <a:r>
              <a:rPr lang="en-US" altLang="en-US" sz="5500" b="1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green</a:t>
            </a:r>
            <a:r>
              <a:rPr lang="en-US" altLang="en-US" sz="5500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5500" b="1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technology </a:t>
            </a:r>
            <a:r>
              <a:rPr lang="en-US" altLang="en-US" sz="5500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able to complement and improve the efficiency of the actual intermittent renewable sources.</a:t>
            </a:r>
            <a:r>
              <a:rPr lang="en-US" altLang="en-US" sz="5500" b="1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 </a:t>
            </a:r>
            <a:endParaRPr lang="en-CA" altLang="en-US" sz="5500" dirty="0">
              <a:solidFill>
                <a:srgbClr val="000000"/>
              </a:solidFill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endParaRPr lang="en-CA" altLang="en-US" sz="5500" dirty="0">
              <a:solidFill>
                <a:srgbClr val="000000"/>
              </a:solidFill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ClrTx/>
              <a:buNone/>
            </a:pPr>
            <a:endParaRPr lang="en-CA" altLang="en-US" sz="5500" dirty="0">
              <a:solidFill>
                <a:srgbClr val="000000"/>
              </a:solidFill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endParaRPr lang="en-CA" altLang="en-US" sz="5500" dirty="0">
              <a:solidFill>
                <a:srgbClr val="000000"/>
              </a:solidFill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ClrTx/>
              <a:buNone/>
            </a:pPr>
            <a:endParaRPr lang="en-CA" altLang="en-US" sz="5500" dirty="0">
              <a:solidFill>
                <a:srgbClr val="000000"/>
              </a:solidFill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en-US" altLang="en-US" sz="5500" b="1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Sustainable</a:t>
            </a:r>
            <a:r>
              <a:rPr lang="en-US" altLang="en-US" sz="5500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5500" b="1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energy</a:t>
            </a:r>
            <a:r>
              <a:rPr lang="en-US" altLang="en-US" sz="5500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5500" b="1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storage systems,</a:t>
            </a:r>
            <a:r>
              <a:rPr lang="en-CA" altLang="en-US" sz="5500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 based on local resources, ready to absorb the surplus of the electricity production.</a:t>
            </a:r>
          </a:p>
          <a:p>
            <a:pPr marL="0" indent="0" eaLnBrk="1" hangingPunct="1">
              <a:spcBef>
                <a:spcPct val="0"/>
              </a:spcBef>
              <a:buClrTx/>
              <a:buNone/>
            </a:pPr>
            <a:endParaRPr lang="en-CA" altLang="en-US" sz="5500" dirty="0">
              <a:solidFill>
                <a:srgbClr val="000000"/>
              </a:solidFill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ClrTx/>
              <a:buNone/>
            </a:pPr>
            <a:endParaRPr lang="en-CA" altLang="en-US" sz="5500" dirty="0">
              <a:solidFill>
                <a:srgbClr val="000000"/>
              </a:solidFill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ClrTx/>
              <a:buNone/>
            </a:pPr>
            <a:endParaRPr lang="en-CA" altLang="en-US" sz="5500" dirty="0">
              <a:solidFill>
                <a:srgbClr val="000000"/>
              </a:solidFill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endParaRPr lang="en-CA" altLang="en-US" sz="5500" dirty="0">
              <a:solidFill>
                <a:srgbClr val="000000"/>
              </a:solidFill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en-CA" altLang="en-US" sz="5500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A good ration </a:t>
            </a:r>
            <a:r>
              <a:rPr lang="en-US" altLang="en-US" sz="5500" b="1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Energy Generated/Footprint, </a:t>
            </a:r>
            <a:r>
              <a:rPr lang="en-US" altLang="en-US" sz="5500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that can preserve the natural balance.</a:t>
            </a:r>
            <a:endParaRPr lang="en-CA" altLang="en-US" sz="5500" dirty="0">
              <a:solidFill>
                <a:srgbClr val="000000"/>
              </a:solidFill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CA" altLang="en-US" sz="3800" dirty="0">
              <a:solidFill>
                <a:srgbClr val="000000"/>
              </a:solidFill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CA" altLang="en-US" sz="3300" dirty="0">
              <a:solidFill>
                <a:srgbClr val="000000"/>
              </a:solidFill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CA" altLang="en-US" sz="3300" dirty="0">
              <a:solidFill>
                <a:srgbClr val="000000"/>
              </a:solidFill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CA" altLang="en-US" sz="1800" dirty="0">
              <a:solidFill>
                <a:srgbClr val="000000"/>
              </a:solidFill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CA" altLang="en-US" sz="1800" dirty="0">
              <a:solidFill>
                <a:srgbClr val="000000"/>
              </a:solidFill>
              <a:latin typeface="Lucida Bright" panose="02040602050505020304" pitchFamily="18" charset="0"/>
              <a:cs typeface="Arial" panose="020B0604020202020204" pitchFamily="34" charset="0"/>
            </a:endParaRPr>
          </a:p>
        </p:txBody>
      </p:sp>
      <p:pic>
        <p:nvPicPr>
          <p:cNvPr id="10246" name="Picture 13" descr="heavy rain.jpg">
            <a:extLst>
              <a:ext uri="{FF2B5EF4-FFF2-40B4-BE49-F238E27FC236}">
                <a16:creationId xmlns:a16="http://schemas.microsoft.com/office/drawing/2014/main" id="{387CF0BD-4F8E-2754-57B1-BD1A941CF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447800"/>
            <a:ext cx="2971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4" descr="Energy storage picture.jpg">
            <a:extLst>
              <a:ext uri="{FF2B5EF4-FFF2-40B4-BE49-F238E27FC236}">
                <a16:creationId xmlns:a16="http://schemas.microsoft.com/office/drawing/2014/main" id="{2CDEF377-81D5-F9B2-5B07-FA2F12C0E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104" y="3886200"/>
            <a:ext cx="2977896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wangsina_333_03_2022_46.jpg">
            <a:extLst>
              <a:ext uri="{FF2B5EF4-FFF2-40B4-BE49-F238E27FC236}">
                <a16:creationId xmlns:a16="http://schemas.microsoft.com/office/drawing/2014/main" id="{155BB806-1D68-95E3-F742-D378E1C10B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152" y="495300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93AB0F9-60A9-A315-CDD7-614AFA9AB8FB}"/>
              </a:ext>
            </a:extLst>
          </p:cNvPr>
          <p:cNvGrpSpPr/>
          <p:nvPr/>
        </p:nvGrpSpPr>
        <p:grpSpPr>
          <a:xfrm>
            <a:off x="1524000" y="0"/>
            <a:ext cx="1524000" cy="1371600"/>
            <a:chOff x="1524000" y="0"/>
            <a:chExt cx="1524000" cy="1371600"/>
          </a:xfrm>
        </p:grpSpPr>
        <p:pic>
          <p:nvPicPr>
            <p:cNvPr id="4" name="Picture 6" descr="517c18d73a1349029e23afe3037af5ea 2.png">
              <a:hlinkClick r:id="rId5"/>
              <a:extLst>
                <a:ext uri="{FF2B5EF4-FFF2-40B4-BE49-F238E27FC236}">
                  <a16:creationId xmlns:a16="http://schemas.microsoft.com/office/drawing/2014/main" id="{056E12B6-BCA8-25C7-4D36-91240EBE4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0"/>
              <a:ext cx="1447800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4380ECC-D88D-D8D9-EEDF-827AF3CA2616}"/>
                </a:ext>
              </a:extLst>
            </p:cNvPr>
            <p:cNvSpPr txBox="1"/>
            <p:nvPr/>
          </p:nvSpPr>
          <p:spPr>
            <a:xfrm>
              <a:off x="1524000" y="1186934"/>
              <a:ext cx="15240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LEONARD.EVA@LERTECHX.COM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6E4F2562-B3E4-1312-8DED-7F081A77B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0"/>
            <a:ext cx="7696200" cy="13716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latin typeface="Copperplate Gothic Bold" panose="020E0705020206020404" pitchFamily="34" charset="0"/>
              </a:rPr>
              <a:t>Business Model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4B31889E-978A-C701-21F3-D3F1B17AE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752600"/>
            <a:ext cx="6781800" cy="4800600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CA" sz="1800" b="1" dirty="0">
                <a:latin typeface="Lucida Bright" pitchFamily="18" charset="0"/>
                <a:cs typeface="Arial" charset="0"/>
              </a:rPr>
              <a:t>B2B,B2C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CA" sz="1800" b="1" dirty="0">
                <a:latin typeface="Lucida Bright" pitchFamily="18" charset="0"/>
                <a:cs typeface="Arial" charset="0"/>
              </a:rPr>
              <a:t>Revenue streams 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CA" sz="1800" dirty="0">
              <a:latin typeface="Lucida Bright" pitchFamily="18" charset="0"/>
              <a:cs typeface="Arial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CA" sz="1800" b="1" dirty="0">
                <a:latin typeface="Lucida Bright" pitchFamily="18" charset="0"/>
                <a:cs typeface="Arial" charset="0"/>
              </a:rPr>
              <a:t>Sell units </a:t>
            </a:r>
            <a:r>
              <a:rPr lang="en-CA" sz="1800" dirty="0">
                <a:latin typeface="Lucida Bright" pitchFamily="18" charset="0"/>
                <a:cs typeface="Arial" charset="0"/>
              </a:rPr>
              <a:t>to the commercial, residential and industrial customers.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CA" sz="1800" b="1" dirty="0">
              <a:latin typeface="Lucida Bright" pitchFamily="18" charset="0"/>
              <a:cs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CA" sz="1800" b="1" dirty="0">
                <a:latin typeface="Lucida Bright" pitchFamily="18" charset="0"/>
                <a:cs typeface="Arial" charset="0"/>
              </a:rPr>
              <a:t>   </a:t>
            </a:r>
            <a:r>
              <a:rPr lang="en-CA" sz="1800" dirty="0">
                <a:latin typeface="Lucida Bright" pitchFamily="18" charset="0"/>
                <a:cs typeface="Arial" charset="0"/>
              </a:rPr>
              <a:t>The cost of one unit is $4.5k with the selling price $6k.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CA" sz="1800" dirty="0">
                <a:latin typeface="Lucida Bright" pitchFamily="18" charset="0"/>
                <a:cs typeface="Arial" charset="0"/>
              </a:rPr>
              <a:t>   The ROI is 6 to 7 years.**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CA" sz="1800" b="1" dirty="0">
              <a:latin typeface="Lucida Bright" pitchFamily="18" charset="0"/>
              <a:cs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1800" dirty="0">
                <a:latin typeface="Lucida Bright" pitchFamily="18" charset="0"/>
                <a:cs typeface="Arial" charset="0"/>
              </a:rPr>
              <a:t>The </a:t>
            </a:r>
            <a:r>
              <a:rPr lang="en-US" sz="1800" b="1" dirty="0">
                <a:latin typeface="Lucida Bright" pitchFamily="18" charset="0"/>
                <a:cs typeface="Arial" charset="0"/>
              </a:rPr>
              <a:t>products’ parts </a:t>
            </a:r>
            <a:r>
              <a:rPr lang="en-US" sz="1800" dirty="0">
                <a:latin typeface="Lucida Bright" pitchFamily="18" charset="0"/>
                <a:cs typeface="Arial" charset="0"/>
              </a:rPr>
              <a:t>commercialization.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1800" dirty="0">
                <a:latin typeface="Lucida Bright" pitchFamily="18" charset="0"/>
                <a:cs typeface="Arial" charset="0"/>
              </a:rPr>
              <a:t>The technology </a:t>
            </a:r>
            <a:r>
              <a:rPr lang="en-US" sz="1800" b="1" dirty="0">
                <a:latin typeface="Lucida Bright" pitchFamily="18" charset="0"/>
                <a:cs typeface="Arial" charset="0"/>
              </a:rPr>
              <a:t>licensing</a:t>
            </a:r>
            <a:r>
              <a:rPr lang="en-US" sz="1800" dirty="0">
                <a:latin typeface="Lucida Bright" pitchFamily="18" charset="0"/>
                <a:cs typeface="Arial" charset="0"/>
              </a:rPr>
              <a:t>.***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1800" dirty="0">
                <a:latin typeface="Lucida Bright" pitchFamily="18" charset="0"/>
                <a:cs typeface="Arial" charset="0"/>
              </a:rPr>
              <a:t>Micro-generation </a:t>
            </a:r>
            <a:r>
              <a:rPr lang="en-US" sz="1800" b="1" dirty="0">
                <a:latin typeface="Lucida Bright" pitchFamily="18" charset="0"/>
                <a:cs typeface="Arial" charset="0"/>
              </a:rPr>
              <a:t>credit.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itchFamily="18" charset="0"/>
              <a:cs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CA" sz="1000" dirty="0">
                <a:latin typeface="Lucida Bright" pitchFamily="18" charset="0"/>
                <a:cs typeface="Arial" charset="0"/>
              </a:rPr>
              <a:t>*   Focus on areas where the land availability is a constraint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CA" sz="1000" dirty="0">
                <a:latin typeface="Lucida Bright" pitchFamily="18" charset="0"/>
                <a:cs typeface="Arial" charset="0"/>
              </a:rPr>
              <a:t>** The subsidies not included, considering $0.24/kWh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CA" sz="1000" dirty="0">
                <a:latin typeface="Lucida Bright" pitchFamily="18" charset="0"/>
                <a:cs typeface="Arial" charset="0"/>
              </a:rPr>
              <a:t>*** IP in US , Canada and UK.     </a:t>
            </a:r>
            <a:endParaRPr lang="en-US" sz="1000" dirty="0">
              <a:latin typeface="Lucida Bright" pitchFamily="18" charset="0"/>
              <a:cs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B4DCCA-D841-13EA-EEF4-3C9781A48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800" y="1752600"/>
            <a:ext cx="2819400" cy="48006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503B7AA-EED5-9F23-05F3-C875DB50223C}"/>
              </a:ext>
            </a:extLst>
          </p:cNvPr>
          <p:cNvGrpSpPr/>
          <p:nvPr/>
        </p:nvGrpSpPr>
        <p:grpSpPr>
          <a:xfrm>
            <a:off x="1524000" y="0"/>
            <a:ext cx="1524000" cy="1371600"/>
            <a:chOff x="1524000" y="0"/>
            <a:chExt cx="1524000" cy="1371600"/>
          </a:xfrm>
        </p:grpSpPr>
        <p:pic>
          <p:nvPicPr>
            <p:cNvPr id="5" name="Picture 6" descr="517c18d73a1349029e23afe3037af5ea 2.png">
              <a:hlinkClick r:id="rId3"/>
              <a:extLst>
                <a:ext uri="{FF2B5EF4-FFF2-40B4-BE49-F238E27FC236}">
                  <a16:creationId xmlns:a16="http://schemas.microsoft.com/office/drawing/2014/main" id="{740FB961-0FA6-EBCB-2186-2CA4C0C96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0"/>
              <a:ext cx="1447800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94D2214-FB4C-B381-925E-83278BB01345}"/>
                </a:ext>
              </a:extLst>
            </p:cNvPr>
            <p:cNvSpPr txBox="1"/>
            <p:nvPr/>
          </p:nvSpPr>
          <p:spPr>
            <a:xfrm>
              <a:off x="1524000" y="1186934"/>
              <a:ext cx="15240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LEONARD.EVA@LERTECHX.COM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3D2E4-F209-F4A6-BB5B-1A37BE0D9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0"/>
            <a:ext cx="7391400" cy="1371600"/>
          </a:xfrm>
        </p:spPr>
        <p:txBody>
          <a:bodyPr>
            <a:normAutofit fontScale="90000"/>
          </a:bodyPr>
          <a:lstStyle/>
          <a:p>
            <a:pPr algn="ctr"/>
            <a:br>
              <a:rPr lang="en-CA" sz="3600" dirty="0">
                <a:latin typeface="Copperplate Gothic Bold" panose="020E0705020206020404" pitchFamily="34" charset="0"/>
              </a:rPr>
            </a:br>
            <a:br>
              <a:rPr lang="en-CA" sz="3600" dirty="0">
                <a:latin typeface="Copperplate Gothic Bold" panose="020E0705020206020404" pitchFamily="34" charset="0"/>
              </a:rPr>
            </a:br>
            <a:br>
              <a:rPr lang="en-CA" sz="3600" dirty="0">
                <a:latin typeface="Copperplate Gothic Bold" panose="020E0705020206020404" pitchFamily="34" charset="0"/>
              </a:rPr>
            </a:br>
            <a:br>
              <a:rPr lang="en-CA" sz="3600" dirty="0">
                <a:latin typeface="Copperplate Gothic Bold" panose="020E0705020206020404" pitchFamily="34" charset="0"/>
              </a:rPr>
            </a:br>
            <a:br>
              <a:rPr lang="en-CA" sz="3600" dirty="0">
                <a:latin typeface="Copperplate Gothic Bold" panose="020E0705020206020404" pitchFamily="34" charset="0"/>
              </a:rPr>
            </a:br>
            <a:br>
              <a:rPr lang="en-CA" sz="3600" dirty="0">
                <a:latin typeface="Copperplate Gothic Bold" panose="020E0705020206020404" pitchFamily="34" charset="0"/>
              </a:rPr>
            </a:br>
            <a:br>
              <a:rPr lang="en-CA" sz="3600" dirty="0">
                <a:latin typeface="Copperplate Gothic Bold" panose="020E0705020206020404" pitchFamily="34" charset="0"/>
              </a:rPr>
            </a:br>
            <a:br>
              <a:rPr lang="en-CA" sz="3600" dirty="0">
                <a:latin typeface="Copperplate Gothic Bold" panose="020E0705020206020404" pitchFamily="34" charset="0"/>
              </a:rPr>
            </a:br>
            <a:br>
              <a:rPr lang="en-CA" sz="3600" dirty="0">
                <a:latin typeface="Copperplate Gothic Bold" panose="020E0705020206020404" pitchFamily="34" charset="0"/>
              </a:rPr>
            </a:br>
            <a:br>
              <a:rPr lang="en-CA" sz="3600" dirty="0">
                <a:latin typeface="Copperplate Gothic Bold" panose="020E0705020206020404" pitchFamily="34" charset="0"/>
              </a:rPr>
            </a:br>
            <a:br>
              <a:rPr lang="en-CA" sz="3600" dirty="0">
                <a:latin typeface="Copperplate Gothic Bold" panose="020E0705020206020404" pitchFamily="34" charset="0"/>
              </a:rPr>
            </a:br>
            <a:br>
              <a:rPr lang="en-CA" sz="3600" dirty="0">
                <a:latin typeface="Copperplate Gothic Bold" panose="020E0705020206020404" pitchFamily="34" charset="0"/>
              </a:rPr>
            </a:br>
            <a:br>
              <a:rPr lang="en-CA" sz="2800" dirty="0"/>
            </a:br>
            <a:r>
              <a:rPr lang="en-CA" sz="4000" dirty="0">
                <a:latin typeface="Copperplate Gothic Bold" panose="020E0705020206020404" pitchFamily="34" charset="0"/>
              </a:rPr>
              <a:t>GO TO MARKET STRATEGY</a:t>
            </a:r>
            <a:endParaRPr lang="en-C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BA544-B236-B5A3-A01B-34AE24C58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935164"/>
            <a:ext cx="9372600" cy="4465636"/>
          </a:xfrm>
        </p:spPr>
        <p:txBody>
          <a:bodyPr/>
          <a:lstStyle/>
          <a:p>
            <a:pPr>
              <a:buClrTx/>
            </a:pPr>
            <a:r>
              <a:rPr lang="en-CA" sz="1800" dirty="0">
                <a:latin typeface="Lucida Bright" panose="02040602050505020304" pitchFamily="18" charset="0"/>
              </a:rPr>
              <a:t>Create partnerships with governments’ organisations from Canada, US, EU, Indonesia, Malaysia and Caribbeans.</a:t>
            </a:r>
          </a:p>
          <a:p>
            <a:pPr marL="0" indent="0">
              <a:buClrTx/>
              <a:buNone/>
            </a:pPr>
            <a:endParaRPr lang="en-CA" sz="1800" dirty="0">
              <a:latin typeface="Lucida Bright" panose="02040602050505020304" pitchFamily="18" charset="0"/>
            </a:endParaRPr>
          </a:p>
          <a:p>
            <a:pPr>
              <a:buClrTx/>
            </a:pPr>
            <a:r>
              <a:rPr lang="en-CA" sz="1800" dirty="0">
                <a:latin typeface="Lucida Bright" panose="02040602050505020304" pitchFamily="18" charset="0"/>
              </a:rPr>
              <a:t>Develop </a:t>
            </a:r>
            <a:r>
              <a:rPr lang="en-CA" sz="1800" b="1" dirty="0">
                <a:latin typeface="Lucida Bright" panose="02040602050505020304" pitchFamily="18" charset="0"/>
              </a:rPr>
              <a:t>pilot projects in</a:t>
            </a:r>
            <a:r>
              <a:rPr lang="en-CA" sz="1800" dirty="0">
                <a:latin typeface="Lucida Bright" panose="02040602050505020304" pitchFamily="18" charset="0"/>
              </a:rPr>
              <a:t> communities from British Colombia/CA, Dublin/IE than advertise the results in order to expand the areas where the technology can be introduced.</a:t>
            </a:r>
          </a:p>
          <a:p>
            <a:pPr>
              <a:buClrTx/>
            </a:pPr>
            <a:endParaRPr lang="en-CA" sz="1800" dirty="0">
              <a:latin typeface="Lucida Bright" panose="02040602050505020304" pitchFamily="18" charset="0"/>
            </a:endParaRPr>
          </a:p>
          <a:p>
            <a:pPr>
              <a:buClrTx/>
            </a:pPr>
            <a:r>
              <a:rPr lang="en-CA" sz="1800" dirty="0">
                <a:latin typeface="Lucida Bright" panose="02040602050505020304" pitchFamily="18" charset="0"/>
              </a:rPr>
              <a:t>Hire</a:t>
            </a:r>
            <a:r>
              <a:rPr lang="en-CA" sz="1800" b="1" dirty="0">
                <a:latin typeface="Lucida Bright" panose="02040602050505020304" pitchFamily="18" charset="0"/>
              </a:rPr>
              <a:t> local</a:t>
            </a:r>
            <a:r>
              <a:rPr lang="en-CA" sz="1800" dirty="0">
                <a:latin typeface="Lucida Bright" panose="02040602050505020304" pitchFamily="18" charset="0"/>
              </a:rPr>
              <a:t> </a:t>
            </a:r>
            <a:r>
              <a:rPr lang="en-CA" sz="1800" b="1" dirty="0">
                <a:latin typeface="Lucida Bright" panose="02040602050505020304" pitchFamily="18" charset="0"/>
              </a:rPr>
              <a:t>consultants/advisors/operators </a:t>
            </a:r>
            <a:r>
              <a:rPr lang="en-CA" sz="1800" dirty="0">
                <a:latin typeface="Lucida Bright" panose="02040602050505020304" pitchFamily="18" charset="0"/>
              </a:rPr>
              <a:t>to work in regions with urgent need for our solution.</a:t>
            </a:r>
          </a:p>
          <a:p>
            <a:pPr>
              <a:buClrTx/>
            </a:pPr>
            <a:endParaRPr lang="en-CA" sz="1800" dirty="0">
              <a:latin typeface="Lucida Bright" panose="02040602050505020304" pitchFamily="18" charset="0"/>
            </a:endParaRPr>
          </a:p>
          <a:p>
            <a:pPr>
              <a:buClrTx/>
            </a:pPr>
            <a:r>
              <a:rPr lang="en-CA" sz="1800" dirty="0">
                <a:latin typeface="Lucida Bright" panose="02040602050505020304" pitchFamily="18" charset="0"/>
              </a:rPr>
              <a:t>Contact the CEOs from regional Clean Energy Companies and build partnership.</a:t>
            </a:r>
          </a:p>
          <a:p>
            <a:pPr marL="0" indent="0">
              <a:buClrTx/>
              <a:buNone/>
            </a:pPr>
            <a:endParaRPr lang="en-CA" sz="1800" dirty="0">
              <a:latin typeface="Lucida Bright" panose="020406020505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9A102D-C166-6FE5-7E57-4F198A9CFE9E}"/>
              </a:ext>
            </a:extLst>
          </p:cNvPr>
          <p:cNvGrpSpPr/>
          <p:nvPr/>
        </p:nvGrpSpPr>
        <p:grpSpPr>
          <a:xfrm>
            <a:off x="1524000" y="0"/>
            <a:ext cx="1524000" cy="1371600"/>
            <a:chOff x="1524000" y="0"/>
            <a:chExt cx="1524000" cy="1371600"/>
          </a:xfrm>
        </p:grpSpPr>
        <p:pic>
          <p:nvPicPr>
            <p:cNvPr id="5" name="Picture 6" descr="517c18d73a1349029e23afe3037af5ea 2.png">
              <a:hlinkClick r:id="rId2"/>
              <a:extLst>
                <a:ext uri="{FF2B5EF4-FFF2-40B4-BE49-F238E27FC236}">
                  <a16:creationId xmlns:a16="http://schemas.microsoft.com/office/drawing/2014/main" id="{76EEFDE0-157F-157E-1E27-F3C89D2BE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0"/>
              <a:ext cx="1447800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F51AAAA-5D35-B97B-8CEF-3C5F6E1CDD85}"/>
                </a:ext>
              </a:extLst>
            </p:cNvPr>
            <p:cNvSpPr txBox="1"/>
            <p:nvPr/>
          </p:nvSpPr>
          <p:spPr>
            <a:xfrm>
              <a:off x="1524000" y="1186934"/>
              <a:ext cx="15240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LEONARD.EVA@LERTECHX.COM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2204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FE98B0C8-7A0A-AE78-78F1-D16CD0112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0"/>
            <a:ext cx="7680960" cy="13716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latin typeface="Copperplate Gothic Bold" panose="020E0705020206020404" pitchFamily="34" charset="0"/>
              </a:rPr>
              <a:t>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084E2-0390-6A4B-C5F0-561BCDFCA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1400969"/>
            <a:ext cx="9473184" cy="5380831"/>
          </a:xfrm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CA" sz="3200" dirty="0">
              <a:latin typeface="Lucida Bright" pitchFamily="18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Tx/>
              <a:buNone/>
              <a:defRPr/>
            </a:pPr>
            <a:r>
              <a:rPr lang="en-CA" sz="7200" dirty="0">
                <a:latin typeface="Lucida Bright" pitchFamily="18" charset="0"/>
                <a:cs typeface="Arial" pitchFamily="34" charset="0"/>
              </a:rPr>
              <a:t>Our game-changing technology it’s comparable to 3 kW Solar/Wind system paired with batteries or the energy storage companies such as Gravity Power.</a:t>
            </a:r>
          </a:p>
          <a:p>
            <a:pPr marL="0" indent="0" eaLnBrk="1" fontAlgn="auto" hangingPunct="1">
              <a:spcAft>
                <a:spcPts val="0"/>
              </a:spcAft>
              <a:buClrTx/>
              <a:buNone/>
              <a:defRPr/>
            </a:pPr>
            <a:endParaRPr lang="en-CA" sz="7200" dirty="0">
              <a:latin typeface="Lucida Bright" pitchFamily="18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Tx/>
              <a:buNone/>
              <a:defRPr/>
            </a:pPr>
            <a:r>
              <a:rPr lang="en-CA" sz="7200" dirty="0">
                <a:latin typeface="Lucida Bright" pitchFamily="18" charset="0"/>
                <a:cs typeface="Arial" pitchFamily="34" charset="0"/>
              </a:rPr>
              <a:t>The competitors’ price range is between $9 to12k.   </a:t>
            </a:r>
          </a:p>
          <a:p>
            <a:pPr marL="0" indent="0" eaLnBrk="1" fontAlgn="auto" hangingPunct="1">
              <a:spcAft>
                <a:spcPts val="0"/>
              </a:spcAft>
              <a:buClrTx/>
              <a:buNone/>
              <a:defRPr/>
            </a:pPr>
            <a:r>
              <a:rPr lang="en-CA" sz="7200" dirty="0">
                <a:latin typeface="Lucida Bright" pitchFamily="18" charset="0"/>
                <a:cs typeface="Arial" pitchFamily="34" charset="0"/>
              </a:rPr>
              <a:t>                                                     </a:t>
            </a:r>
            <a:endParaRPr lang="en-CA" sz="7200" b="1" dirty="0">
              <a:latin typeface="Lucida Bright" pitchFamily="18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7200" dirty="0">
              <a:latin typeface="Lucida Bright" pitchFamily="18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CA" sz="7200" dirty="0">
                <a:latin typeface="Lucida Bright" pitchFamily="18" charset="0"/>
                <a:cs typeface="Arial" pitchFamily="34" charset="0"/>
              </a:rPr>
              <a:t>The technology can </a:t>
            </a:r>
            <a:r>
              <a:rPr lang="en-CA" sz="7200" b="1" dirty="0">
                <a:latin typeface="Lucida Bright" pitchFamily="18" charset="0"/>
                <a:cs typeface="Arial" pitchFamily="34" charset="0"/>
              </a:rPr>
              <a:t>generate</a:t>
            </a:r>
            <a:r>
              <a:rPr lang="en-CA" sz="7200" dirty="0">
                <a:latin typeface="Lucida Bright" pitchFamily="18" charset="0"/>
                <a:cs typeface="Arial" pitchFamily="34" charset="0"/>
              </a:rPr>
              <a:t> electricity during </a:t>
            </a:r>
            <a:r>
              <a:rPr lang="en-CA" sz="7200" b="1" dirty="0">
                <a:latin typeface="Lucida Bright" pitchFamily="18" charset="0"/>
                <a:cs typeface="Arial" pitchFamily="34" charset="0"/>
              </a:rPr>
              <a:t>rainy/severe weather, day or night.</a:t>
            </a:r>
          </a:p>
          <a:p>
            <a:pPr marL="0" indent="0" eaLnBrk="1" fontAlgn="auto" hangingPunct="1">
              <a:spcAft>
                <a:spcPts val="0"/>
              </a:spcAft>
              <a:buClrTx/>
              <a:buNone/>
              <a:defRPr/>
            </a:pPr>
            <a:r>
              <a:rPr lang="en-CA" sz="7200" dirty="0">
                <a:latin typeface="Lucida Bright" pitchFamily="18" charset="0"/>
                <a:cs typeface="Arial" pitchFamily="34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CA" sz="7200" b="1" dirty="0">
                <a:latin typeface="Lucida Bright" pitchFamily="18" charset="0"/>
                <a:cs typeface="Arial" pitchFamily="34" charset="0"/>
              </a:rPr>
              <a:t>Resilient, long lasting energy storage unit.</a:t>
            </a:r>
          </a:p>
          <a:p>
            <a:pPr eaLnBrk="1" fontAlgn="auto" hangingPunct="1"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endParaRPr lang="en-CA" sz="7200" dirty="0">
              <a:latin typeface="Lucida Bright" pitchFamily="18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CA" sz="7200" dirty="0">
                <a:latin typeface="Lucida Bright" pitchFamily="18" charset="0"/>
                <a:cs typeface="Arial" pitchFamily="34" charset="0"/>
              </a:rPr>
              <a:t>Based on </a:t>
            </a:r>
            <a:r>
              <a:rPr lang="en-CA" sz="7200" b="1" dirty="0">
                <a:latin typeface="Lucida Bright" pitchFamily="18" charset="0"/>
                <a:cs typeface="Arial" pitchFamily="34" charset="0"/>
              </a:rPr>
              <a:t>local resources</a:t>
            </a:r>
            <a:r>
              <a:rPr lang="en-CA" sz="7200" dirty="0">
                <a:latin typeface="Lucida Bright" pitchFamily="18" charset="0"/>
                <a:cs typeface="Arial" pitchFamily="34" charset="0"/>
              </a:rPr>
              <a:t>, doesn’t rely on mining and the global supply chain.</a:t>
            </a:r>
          </a:p>
          <a:p>
            <a:pPr marL="0" indent="0" eaLnBrk="1" fontAlgn="auto" hangingPunct="1">
              <a:spcAft>
                <a:spcPts val="0"/>
              </a:spcAft>
              <a:buClrTx/>
              <a:buNone/>
              <a:defRPr/>
            </a:pPr>
            <a:endParaRPr lang="en-CA" sz="7200" dirty="0">
              <a:latin typeface="Lucida Bright" pitchFamily="18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CA" sz="7200" b="1" dirty="0">
                <a:latin typeface="Lucida Bright" pitchFamily="18" charset="0"/>
                <a:cs typeface="Arial" pitchFamily="34" charset="0"/>
              </a:rPr>
              <a:t>Minimum impact</a:t>
            </a:r>
            <a:r>
              <a:rPr lang="en-CA" sz="7200" dirty="0">
                <a:latin typeface="Lucida Bright" pitchFamily="18" charset="0"/>
                <a:cs typeface="Arial" pitchFamily="34" charset="0"/>
              </a:rPr>
              <a:t> on the environment and landscape.</a:t>
            </a:r>
          </a:p>
          <a:p>
            <a:pPr eaLnBrk="1" fontAlgn="auto" hangingPunct="1"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endParaRPr lang="en-CA" sz="7200" dirty="0">
              <a:latin typeface="Lucida Bright" pitchFamily="18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7200" dirty="0">
                <a:latin typeface="Lucida Bright" pitchFamily="18" charset="0"/>
                <a:cs typeface="Arial" pitchFamily="34" charset="0"/>
              </a:rPr>
              <a:t>Less </a:t>
            </a:r>
            <a:r>
              <a:rPr lang="en-US" sz="7200" b="1" dirty="0">
                <a:latin typeface="Lucida Bright" pitchFamily="18" charset="0"/>
                <a:cs typeface="Arial" pitchFamily="34" charset="0"/>
              </a:rPr>
              <a:t>footprint,</a:t>
            </a:r>
            <a:r>
              <a:rPr lang="en-US" sz="7200" dirty="0">
                <a:latin typeface="Lucida Bright" pitchFamily="18" charset="0"/>
                <a:cs typeface="Arial" pitchFamily="34" charset="0"/>
              </a:rPr>
              <a:t> increasing projects </a:t>
            </a:r>
            <a:r>
              <a:rPr lang="en-US" sz="7200" b="1" dirty="0">
                <a:latin typeface="Lucida Bright" pitchFamily="18" charset="0"/>
                <a:cs typeface="Arial" pitchFamily="34" charset="0"/>
              </a:rPr>
              <a:t>accessibility</a:t>
            </a:r>
            <a:r>
              <a:rPr lang="en-US" sz="7200" dirty="0">
                <a:latin typeface="Lucida Bright" pitchFamily="18" charset="0"/>
                <a:cs typeface="Arial" pitchFamily="34" charset="0"/>
              </a:rPr>
              <a:t> and </a:t>
            </a:r>
            <a:r>
              <a:rPr lang="en-US" sz="7200" b="1" dirty="0">
                <a:latin typeface="Lucida Bright" pitchFamily="18" charset="0"/>
                <a:cs typeface="Arial" pitchFamily="34" charset="0"/>
              </a:rPr>
              <a:t>approval rate</a:t>
            </a:r>
            <a:r>
              <a:rPr lang="en-US" sz="7200" dirty="0">
                <a:latin typeface="Lucida Bright" pitchFamily="18" charset="0"/>
                <a:cs typeface="Arial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endParaRPr lang="en-US" sz="7200" b="1" dirty="0">
              <a:latin typeface="Lucida Bright" pitchFamily="18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7200" dirty="0">
                <a:latin typeface="Lucida Bright" pitchFamily="18" charset="0"/>
                <a:cs typeface="Arial" pitchFamily="34" charset="0"/>
              </a:rPr>
              <a:t>The technology has a </a:t>
            </a:r>
            <a:r>
              <a:rPr lang="en-US" sz="7200" b="1" dirty="0">
                <a:latin typeface="Lucida Bright" pitchFamily="18" charset="0"/>
                <a:cs typeface="Arial" pitchFamily="34" charset="0"/>
              </a:rPr>
              <a:t>patent</a:t>
            </a:r>
            <a:r>
              <a:rPr lang="en-US" sz="7200" dirty="0">
                <a:latin typeface="Lucida Bright" pitchFamily="18" charset="0"/>
                <a:cs typeface="Arial" pitchFamily="34" charset="0"/>
              </a:rPr>
              <a:t> in US and is patent pending in CA, UK.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7200" dirty="0">
              <a:latin typeface="Lucida Bright" pitchFamily="18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7200" dirty="0">
              <a:latin typeface="Lucida Bright" pitchFamily="18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7200" dirty="0">
                <a:latin typeface="Lucida Bright" pitchFamily="18" charset="0"/>
                <a:cs typeface="Arial" pitchFamily="34" charset="0"/>
              </a:rPr>
              <a:t>          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7200" dirty="0">
                <a:latin typeface="Lucida Bright" pitchFamily="18" charset="0"/>
                <a:cs typeface="Arial" pitchFamily="34" charset="0"/>
              </a:rPr>
              <a:t>          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358ECF5-6BB1-782F-85DE-F393A83DDAFD}"/>
              </a:ext>
            </a:extLst>
          </p:cNvPr>
          <p:cNvGrpSpPr/>
          <p:nvPr/>
        </p:nvGrpSpPr>
        <p:grpSpPr>
          <a:xfrm>
            <a:off x="1524000" y="0"/>
            <a:ext cx="1524000" cy="1371600"/>
            <a:chOff x="1524000" y="0"/>
            <a:chExt cx="1524000" cy="1371600"/>
          </a:xfrm>
        </p:grpSpPr>
        <p:pic>
          <p:nvPicPr>
            <p:cNvPr id="6" name="Picture 6" descr="517c18d73a1349029e23afe3037af5ea 2.png">
              <a:hlinkClick r:id="rId2"/>
              <a:extLst>
                <a:ext uri="{FF2B5EF4-FFF2-40B4-BE49-F238E27FC236}">
                  <a16:creationId xmlns:a16="http://schemas.microsoft.com/office/drawing/2014/main" id="{ABF6F098-0C84-94D7-A3AA-1BD9D4385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0"/>
              <a:ext cx="1447800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07029D-B9BD-E5E5-5C85-5AD07C5B8E1D}"/>
                </a:ext>
              </a:extLst>
            </p:cNvPr>
            <p:cNvSpPr txBox="1"/>
            <p:nvPr/>
          </p:nvSpPr>
          <p:spPr>
            <a:xfrm>
              <a:off x="1524000" y="1186934"/>
              <a:ext cx="15240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LEONARD.EVA@LERTECHX.COM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05D33F10-0980-7723-2105-EEE90C93A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0"/>
            <a:ext cx="7696200" cy="1371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dirty="0">
                <a:latin typeface="Copperplate Gothic Bold" panose="020E0705020206020404" pitchFamily="34" charset="0"/>
              </a:rPr>
              <a:t>Traction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6D0DD64E-5DAE-F818-01FC-D90242AF0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752600"/>
            <a:ext cx="8991600" cy="4648200"/>
          </a:xfrm>
        </p:spPr>
        <p:txBody>
          <a:bodyPr/>
          <a:lstStyle/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en-CA" altLang="en-US" sz="1800" dirty="0">
                <a:latin typeface="Lucida Bright" panose="02040602050505020304" pitchFamily="18" charset="0"/>
                <a:cs typeface="Arial" panose="020B0604020202020204" pitchFamily="34" charset="0"/>
              </a:rPr>
              <a:t>Vancouver area community is interested in a pilot project.</a:t>
            </a:r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endParaRPr lang="en-CA" altLang="en-US" sz="1800" dirty="0"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en-CA" altLang="en-US" sz="1800" dirty="0">
                <a:latin typeface="Lucida Bright" panose="02040602050505020304" pitchFamily="18" charset="0"/>
                <a:cs typeface="Arial" panose="020B0604020202020204" pitchFamily="34" charset="0"/>
              </a:rPr>
              <a:t>We are in discussions with an important regional player in energy generation and distribution for a partnership.</a:t>
            </a:r>
          </a:p>
          <a:p>
            <a:pPr marL="0" indent="0" eaLnBrk="1" hangingPunct="1">
              <a:buClrTx/>
              <a:buNone/>
            </a:pPr>
            <a:endParaRPr lang="en-CA" altLang="en-US" sz="1800" dirty="0"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en-CA" altLang="en-US" sz="1800" dirty="0">
                <a:latin typeface="Lucida Bright" panose="02040602050505020304" pitchFamily="18" charset="0"/>
                <a:cs typeface="Arial" panose="020B0604020202020204" pitchFamily="34" charset="0"/>
              </a:rPr>
              <a:t>We received a positive feedback regarding the technology from different industries such as:</a:t>
            </a:r>
          </a:p>
          <a:p>
            <a:pPr marL="0" indent="0" eaLnBrk="1" hangingPunct="1">
              <a:buClrTx/>
              <a:buNone/>
            </a:pPr>
            <a:r>
              <a:rPr lang="en-CA" altLang="en-US" sz="1800" dirty="0">
                <a:latin typeface="Lucida Bright" panose="02040602050505020304" pitchFamily="18" charset="0"/>
                <a:cs typeface="Arial" panose="020B0604020202020204" pitchFamily="34" charset="0"/>
              </a:rPr>
              <a:t>    </a:t>
            </a:r>
          </a:p>
          <a:p>
            <a:pPr marL="0" indent="0" eaLnBrk="1" hangingPunct="1">
              <a:buClrTx/>
              <a:buNone/>
            </a:pPr>
            <a:r>
              <a:rPr lang="en-CA" altLang="en-US" sz="1800" dirty="0">
                <a:latin typeface="Lucida Bright" panose="02040602050505020304" pitchFamily="18" charset="0"/>
                <a:cs typeface="Arial" panose="020B0604020202020204" pitchFamily="34" charset="0"/>
              </a:rPr>
              <a:t>   Developers                                                          QC, US</a:t>
            </a:r>
          </a:p>
          <a:p>
            <a:pPr marL="0" indent="0" eaLnBrk="1" hangingPunct="1">
              <a:buClrTx/>
              <a:buNone/>
            </a:pPr>
            <a:r>
              <a:rPr lang="en-CA" altLang="en-US" sz="1800" dirty="0">
                <a:latin typeface="Lucida Bright" panose="02040602050505020304" pitchFamily="18" charset="0"/>
                <a:cs typeface="Arial" panose="020B0604020202020204" pitchFamily="34" charset="0"/>
              </a:rPr>
              <a:t>   Vertical Farms                                                     BC</a:t>
            </a:r>
          </a:p>
          <a:p>
            <a:pPr marL="0" indent="0" eaLnBrk="1" hangingPunct="1">
              <a:buClrTx/>
              <a:buNone/>
            </a:pPr>
            <a:r>
              <a:rPr lang="en-CA" altLang="en-US" sz="1800" dirty="0">
                <a:latin typeface="Lucida Bright" panose="02040602050505020304" pitchFamily="18" charset="0"/>
                <a:cs typeface="Arial" panose="020B0604020202020204" pitchFamily="34" charset="0"/>
              </a:rPr>
              <a:t>   Isolated communities                                          BC</a:t>
            </a:r>
          </a:p>
          <a:p>
            <a:pPr marL="0" indent="0" eaLnBrk="1" hangingPunct="1">
              <a:buClrTx/>
              <a:buNone/>
            </a:pPr>
            <a:r>
              <a:rPr lang="en-CA" altLang="en-US" sz="1800" dirty="0">
                <a:latin typeface="Lucida Bright" panose="02040602050505020304" pitchFamily="18" charset="0"/>
                <a:cs typeface="Arial" panose="020B0604020202020204" pitchFamily="34" charset="0"/>
              </a:rPr>
              <a:t>   Warehouse owners with high operational cost   AB, BC</a:t>
            </a:r>
          </a:p>
          <a:p>
            <a:pPr marL="0" indent="0" eaLnBrk="1" hangingPunct="1">
              <a:buClrTx/>
              <a:buNone/>
            </a:pPr>
            <a:endParaRPr lang="en-CA" altLang="en-US" sz="1800" dirty="0"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CA" altLang="en-US" sz="1800" dirty="0"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1800" dirty="0">
              <a:latin typeface="Lucida Bright" panose="020406020505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218AC2B-3AD6-02D3-A5DE-C709DC95067F}"/>
              </a:ext>
            </a:extLst>
          </p:cNvPr>
          <p:cNvGrpSpPr/>
          <p:nvPr/>
        </p:nvGrpSpPr>
        <p:grpSpPr>
          <a:xfrm>
            <a:off x="1524000" y="0"/>
            <a:ext cx="1524000" cy="1371600"/>
            <a:chOff x="1524000" y="0"/>
            <a:chExt cx="1524000" cy="1371600"/>
          </a:xfrm>
        </p:grpSpPr>
        <p:pic>
          <p:nvPicPr>
            <p:cNvPr id="4" name="Picture 6" descr="517c18d73a1349029e23afe3037af5ea 2.png">
              <a:hlinkClick r:id="rId2"/>
              <a:extLst>
                <a:ext uri="{FF2B5EF4-FFF2-40B4-BE49-F238E27FC236}">
                  <a16:creationId xmlns:a16="http://schemas.microsoft.com/office/drawing/2014/main" id="{F9A1AC97-B10A-4F9B-A0FA-B11EAC007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0"/>
              <a:ext cx="1447800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E38B5AC-CC0C-CB5B-1D3F-7DEFC34AC32F}"/>
                </a:ext>
              </a:extLst>
            </p:cNvPr>
            <p:cNvSpPr txBox="1"/>
            <p:nvPr/>
          </p:nvSpPr>
          <p:spPr>
            <a:xfrm>
              <a:off x="1524000" y="1186934"/>
              <a:ext cx="15240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LEONARD.EVA@LERTECHX.COM</a:t>
              </a:r>
            </a:p>
          </p:txBody>
        </p:sp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70790</TotalTime>
  <Words>1006</Words>
  <Application>Microsoft Office PowerPoint</Application>
  <PresentationFormat>Widescreen</PresentationFormat>
  <Paragraphs>211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Arial Black</vt:lpstr>
      <vt:lpstr>Calibri</vt:lpstr>
      <vt:lpstr>Constantia</vt:lpstr>
      <vt:lpstr>Copperplate Gothic Bold</vt:lpstr>
      <vt:lpstr>Impact</vt:lpstr>
      <vt:lpstr>Lucida Bright</vt:lpstr>
      <vt:lpstr>Wingdings</vt:lpstr>
      <vt:lpstr>Wingdings 2</vt:lpstr>
      <vt:lpstr>2_Flow</vt:lpstr>
      <vt:lpstr>LERTECHX RENEWABLE ENERGY    RAIN POWER FOR SUSTAINABILITY AND COST REDUCTION</vt:lpstr>
      <vt:lpstr>Renewables Constraints</vt:lpstr>
      <vt:lpstr>Solution</vt:lpstr>
      <vt:lpstr>Market Size</vt:lpstr>
      <vt:lpstr>the global Energy transition needs</vt:lpstr>
      <vt:lpstr>Business Model</vt:lpstr>
      <vt:lpstr>             GO TO MARKET STRATEGY</vt:lpstr>
      <vt:lpstr>Competition</vt:lpstr>
      <vt:lpstr>Traction</vt:lpstr>
      <vt:lpstr>Team</vt:lpstr>
      <vt:lpstr>Financials</vt:lpstr>
      <vt:lpstr>Fundraising for 24 Months $350k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LeRTechX Renewable Energy</dc:title>
  <dc:creator>ALEX</dc:creator>
  <cp:lastModifiedBy>Leonard Eva</cp:lastModifiedBy>
  <cp:revision>318</cp:revision>
  <dcterms:created xsi:type="dcterms:W3CDTF">2022-12-04T19:35:03Z</dcterms:created>
  <dcterms:modified xsi:type="dcterms:W3CDTF">2024-10-18T19:09:10Z</dcterms:modified>
</cp:coreProperties>
</file>